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Amatic SC"/>
      <p:regular r:id="rId29"/>
      <p:bold r:id="rId30"/>
    </p:embeddedFont>
    <p:embeddedFont>
      <p:font typeface="Montserrat"/>
      <p:regular r:id="rId31"/>
      <p:bold r:id="rId32"/>
      <p:italic r:id="rId33"/>
      <p:boldItalic r:id="rId34"/>
    </p:embeddedFont>
    <p:embeddedFont>
      <p:font typeface="Montserrat Medium"/>
      <p:regular r:id="rId35"/>
      <p:bold r:id="rId36"/>
      <p:italic r:id="rId37"/>
      <p:boldItalic r:id="rId38"/>
    </p:embeddedFont>
    <p:embeddedFont>
      <p:font typeface="Montserrat ExtraBold"/>
      <p:bold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ExtraBold-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maticSC-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regular.fntdata"/><Relationship Id="rId30" Type="http://schemas.openxmlformats.org/officeDocument/2006/relationships/font" Target="fonts/AmaticSC-bold.fntdata"/><Relationship Id="rId11" Type="http://schemas.openxmlformats.org/officeDocument/2006/relationships/slide" Target="slides/slide7.xml"/><Relationship Id="rId33" Type="http://schemas.openxmlformats.org/officeDocument/2006/relationships/font" Target="fonts/Montserrat-italic.fntdata"/><Relationship Id="rId10" Type="http://schemas.openxmlformats.org/officeDocument/2006/relationships/slide" Target="slides/slide6.xml"/><Relationship Id="rId32" Type="http://schemas.openxmlformats.org/officeDocument/2006/relationships/font" Target="fonts/Montserrat-bold.fntdata"/><Relationship Id="rId13" Type="http://schemas.openxmlformats.org/officeDocument/2006/relationships/slide" Target="slides/slide9.xml"/><Relationship Id="rId35" Type="http://schemas.openxmlformats.org/officeDocument/2006/relationships/font" Target="fonts/MontserratMedium-regular.fntdata"/><Relationship Id="rId12" Type="http://schemas.openxmlformats.org/officeDocument/2006/relationships/slide" Target="slides/slide8.xml"/><Relationship Id="rId34" Type="http://schemas.openxmlformats.org/officeDocument/2006/relationships/font" Target="fonts/Montserrat-boldItalic.fntdata"/><Relationship Id="rId15" Type="http://schemas.openxmlformats.org/officeDocument/2006/relationships/slide" Target="slides/slide11.xml"/><Relationship Id="rId37" Type="http://schemas.openxmlformats.org/officeDocument/2006/relationships/font" Target="fonts/MontserratMedium-italic.fntdata"/><Relationship Id="rId14" Type="http://schemas.openxmlformats.org/officeDocument/2006/relationships/slide" Target="slides/slide10.xml"/><Relationship Id="rId36" Type="http://schemas.openxmlformats.org/officeDocument/2006/relationships/font" Target="fonts/MontserratMedium-bold.fntdata"/><Relationship Id="rId17" Type="http://schemas.openxmlformats.org/officeDocument/2006/relationships/slide" Target="slides/slide13.xml"/><Relationship Id="rId39" Type="http://schemas.openxmlformats.org/officeDocument/2006/relationships/font" Target="fonts/MontserratExtraBold-bold.fntdata"/><Relationship Id="rId16" Type="http://schemas.openxmlformats.org/officeDocument/2006/relationships/slide" Target="slides/slide12.xml"/><Relationship Id="rId38" Type="http://schemas.openxmlformats.org/officeDocument/2006/relationships/font" Target="fonts/MontserratMedium-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d25e3346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d25e3346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d25e3346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d25e3346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7f9262ee2f_0_26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f9262ee2f_0_26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7f9262ee2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f9262ee2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d25e3346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d25e3346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d25e3346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d25e3346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7f9262ee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f9262ee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7f9262ee2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f9262ee2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d25e3346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0d25e3346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f9262ee2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f9262ee2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7f9262ee2f_0_26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f9262ee2f_0_26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7f9262ee2f_0_26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f9262ee2f_0_26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7f9262ee2f_0_26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7f9262ee2f_0_26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7f9262ee2f_0_26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7f9262ee2f_0_26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7f9262ee2f_0_26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f9262ee2f_0_26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d25e3346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d25e3346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0d25e3346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0d25e3346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50.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hyperlink" Target="https://en.wikipedia.org/wiki/Electromagnetic_field" TargetMode="External"/><Relationship Id="rId4" Type="http://schemas.openxmlformats.org/officeDocument/2006/relationships/hyperlink" Target="https://en.wikipedia.org/wiki/Tracking_system" TargetMode="External"/><Relationship Id="rId5" Type="http://schemas.openxmlformats.org/officeDocument/2006/relationships/hyperlink" Target="https://en.wikipedia.org/wiki/Radio_receiver" TargetMode="External"/><Relationship Id="rId6" Type="http://schemas.openxmlformats.org/officeDocument/2006/relationships/hyperlink" Target="https://en.wikipedia.org/wiki/Transmitter" TargetMode="External"/><Relationship Id="rId7" Type="http://schemas.openxmlformats.org/officeDocument/2006/relationships/image" Target="../media/image41.png"/><Relationship Id="rId8"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54.jpg"/><Relationship Id="rId4" Type="http://schemas.openxmlformats.org/officeDocument/2006/relationships/image" Target="../media/image4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51.jpg"/><Relationship Id="rId4" Type="http://schemas.openxmlformats.org/officeDocument/2006/relationships/image" Target="../media/image5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58.jpg"/><Relationship Id="rId4" Type="http://schemas.openxmlformats.org/officeDocument/2006/relationships/image" Target="../media/image5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hyperlink" Target="https://drive.google.com/file/d/1cHPONS5QSmSHxG1cl3XyhdReoxNWwDpS/view?usp=sharing" TargetMode="External"/><Relationship Id="rId4" Type="http://schemas.openxmlformats.org/officeDocument/2006/relationships/hyperlink" Target="https://github.com/plescaevelyn/door-unlocker-interphon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images-na.ssl-images-amazon.com/images/I/D1oC-c3G5TS.pdf" TargetMode="External"/><Relationship Id="rId4" Type="http://schemas.openxmlformats.org/officeDocument/2006/relationships/hyperlink" Target="https://www.youtube.com/watch?v=FwbWvjq_ii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1714500" y="942975"/>
            <a:ext cx="5893500" cy="16521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4400">
                <a:solidFill>
                  <a:srgbClr val="FFFFFF"/>
                </a:solidFill>
                <a:latin typeface="Impact"/>
                <a:ea typeface="Impact"/>
                <a:cs typeface="Impact"/>
                <a:sym typeface="Impact"/>
              </a:rPr>
              <a:t>Door unlocker interphone type</a:t>
            </a:r>
            <a:endParaRPr b="0" sz="1600">
              <a:latin typeface="Impact"/>
              <a:ea typeface="Impact"/>
              <a:cs typeface="Impact"/>
              <a:sym typeface="Impact"/>
            </a:endParaRPr>
          </a:p>
        </p:txBody>
      </p:sp>
      <p:sp>
        <p:nvSpPr>
          <p:cNvPr id="159" name="Google Shape;159;p36"/>
          <p:cNvSpPr txBox="1"/>
          <p:nvPr>
            <p:ph idx="1" type="subTitle"/>
          </p:nvPr>
        </p:nvSpPr>
        <p:spPr>
          <a:xfrm>
            <a:off x="2044200" y="3666550"/>
            <a:ext cx="5055600" cy="14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latin typeface="Amatic SC"/>
                <a:ea typeface="Amatic SC"/>
                <a:cs typeface="Amatic SC"/>
                <a:sym typeface="Amatic SC"/>
              </a:rPr>
              <a:t>Presented by Bejenariu Adina</a:t>
            </a:r>
            <a:endParaRPr sz="2300">
              <a:latin typeface="Amatic SC"/>
              <a:ea typeface="Amatic SC"/>
              <a:cs typeface="Amatic SC"/>
              <a:sym typeface="Amatic SC"/>
            </a:endParaRPr>
          </a:p>
          <a:p>
            <a:pPr indent="0" lvl="0" marL="0" rtl="0" algn="ctr">
              <a:spcBef>
                <a:spcPts val="0"/>
              </a:spcBef>
              <a:spcAft>
                <a:spcPts val="0"/>
              </a:spcAft>
              <a:buNone/>
            </a:pPr>
            <a:r>
              <a:rPr lang="en" sz="2300">
                <a:latin typeface="Amatic SC"/>
                <a:ea typeface="Amatic SC"/>
                <a:cs typeface="Amatic SC"/>
                <a:sym typeface="Amatic SC"/>
              </a:rPr>
              <a:t>Lupu Dima Daria</a:t>
            </a:r>
            <a:endParaRPr sz="2300">
              <a:latin typeface="Amatic SC"/>
              <a:ea typeface="Amatic SC"/>
              <a:cs typeface="Amatic SC"/>
              <a:sym typeface="Amatic SC"/>
            </a:endParaRPr>
          </a:p>
          <a:p>
            <a:pPr indent="0" lvl="0" marL="0" rtl="0" algn="ctr">
              <a:spcBef>
                <a:spcPts val="0"/>
              </a:spcBef>
              <a:spcAft>
                <a:spcPts val="0"/>
              </a:spcAft>
              <a:buNone/>
            </a:pPr>
            <a:r>
              <a:rPr lang="en" sz="2300">
                <a:latin typeface="Amatic SC"/>
                <a:ea typeface="Amatic SC"/>
                <a:cs typeface="Amatic SC"/>
                <a:sym typeface="Amatic SC"/>
              </a:rPr>
              <a:t>Pleșca Evelyn </a:t>
            </a:r>
            <a:endParaRPr sz="2300">
              <a:latin typeface="Amatic SC"/>
              <a:ea typeface="Amatic SC"/>
              <a:cs typeface="Amatic SC"/>
              <a:sym typeface="Amatic SC"/>
            </a:endParaRPr>
          </a:p>
        </p:txBody>
      </p:sp>
      <p:sp>
        <p:nvSpPr>
          <p:cNvPr id="160" name="Google Shape;160;p36"/>
          <p:cNvSpPr txBox="1"/>
          <p:nvPr>
            <p:ph type="ctrTitle"/>
          </p:nvPr>
        </p:nvSpPr>
        <p:spPr>
          <a:xfrm>
            <a:off x="2941650" y="27005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500">
                <a:latin typeface="Amatic SC"/>
                <a:ea typeface="Amatic SC"/>
                <a:cs typeface="Amatic SC"/>
                <a:sym typeface="Amatic SC"/>
              </a:rPr>
              <a:t>MeasurEments and actuators</a:t>
            </a:r>
            <a:endParaRPr b="0" sz="1900">
              <a:latin typeface="Amatic SC"/>
              <a:ea typeface="Amatic SC"/>
              <a:cs typeface="Amatic SC"/>
              <a:sym typeface="Amatic SC"/>
            </a:endParaRPr>
          </a:p>
        </p:txBody>
      </p:sp>
      <p:cxnSp>
        <p:nvCxnSpPr>
          <p:cNvPr id="161" name="Google Shape;161;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45"/>
          <p:cNvPicPr preferRelativeResize="0"/>
          <p:nvPr/>
        </p:nvPicPr>
        <p:blipFill>
          <a:blip r:embed="rId3">
            <a:alphaModFix/>
          </a:blip>
          <a:stretch>
            <a:fillRect/>
          </a:stretch>
        </p:blipFill>
        <p:spPr>
          <a:xfrm>
            <a:off x="152400" y="152400"/>
            <a:ext cx="4639969" cy="4838701"/>
          </a:xfrm>
          <a:prstGeom prst="rect">
            <a:avLst/>
          </a:prstGeom>
          <a:noFill/>
          <a:ln>
            <a:noFill/>
          </a:ln>
        </p:spPr>
      </p:pic>
      <p:pic>
        <p:nvPicPr>
          <p:cNvPr id="229" name="Google Shape;229;p45"/>
          <p:cNvPicPr preferRelativeResize="0"/>
          <p:nvPr/>
        </p:nvPicPr>
        <p:blipFill>
          <a:blip r:embed="rId4">
            <a:alphaModFix/>
          </a:blip>
          <a:stretch>
            <a:fillRect/>
          </a:stretch>
        </p:blipFill>
        <p:spPr>
          <a:xfrm>
            <a:off x="4944769" y="152400"/>
            <a:ext cx="2990850" cy="1971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6"/>
          <p:cNvSpPr txBox="1"/>
          <p:nvPr>
            <p:ph type="title"/>
          </p:nvPr>
        </p:nvSpPr>
        <p:spPr>
          <a:xfrm>
            <a:off x="3762676" y="2365450"/>
            <a:ext cx="3480300" cy="141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Components Explained</a:t>
            </a:r>
            <a:endParaRPr/>
          </a:p>
        </p:txBody>
      </p:sp>
      <p:sp>
        <p:nvSpPr>
          <p:cNvPr id="235" name="Google Shape;235;p46"/>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Description of the sensors and the actuators used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7"/>
          <p:cNvSpPr txBox="1"/>
          <p:nvPr>
            <p:ph type="title"/>
          </p:nvPr>
        </p:nvSpPr>
        <p:spPr>
          <a:xfrm>
            <a:off x="657675"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Impact"/>
                <a:ea typeface="Impact"/>
                <a:cs typeface="Impact"/>
                <a:sym typeface="Impact"/>
              </a:rPr>
              <a:t>Ultrasonic </a:t>
            </a:r>
            <a:r>
              <a:rPr lang="en" sz="3100">
                <a:latin typeface="Impact"/>
                <a:ea typeface="Impact"/>
                <a:cs typeface="Impact"/>
                <a:sym typeface="Impact"/>
              </a:rPr>
              <a:t>Sensor</a:t>
            </a:r>
            <a:endParaRPr sz="3100">
              <a:latin typeface="Impact"/>
              <a:ea typeface="Impact"/>
              <a:cs typeface="Impact"/>
              <a:sym typeface="Impact"/>
            </a:endParaRPr>
          </a:p>
        </p:txBody>
      </p:sp>
      <p:sp>
        <p:nvSpPr>
          <p:cNvPr id="241" name="Google Shape;241;p47"/>
          <p:cNvSpPr txBox="1"/>
          <p:nvPr>
            <p:ph idx="1" type="body"/>
          </p:nvPr>
        </p:nvSpPr>
        <p:spPr>
          <a:xfrm>
            <a:off x="581475" y="1356338"/>
            <a:ext cx="4429800" cy="2350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latin typeface="Courier New"/>
                <a:ea typeface="Courier New"/>
                <a:cs typeface="Courier New"/>
                <a:sym typeface="Courier New"/>
              </a:rPr>
              <a:t>The main purpose of the ultrasonic (proximity) sensors is to detect the presence of objects without physical contact. An ultrasonic sensor emits an electromagnetic field or infrared rays, then it waits for changes in the electromagnetic field or it waits for a return signal. </a:t>
            </a:r>
            <a:endParaRPr>
              <a:latin typeface="Courier New"/>
              <a:ea typeface="Courier New"/>
              <a:cs typeface="Courier New"/>
              <a:sym typeface="Courier New"/>
            </a:endParaRPr>
          </a:p>
        </p:txBody>
      </p:sp>
      <p:cxnSp>
        <p:nvCxnSpPr>
          <p:cNvPr id="242" name="Google Shape;242;p47"/>
          <p:cNvCxnSpPr/>
          <p:nvPr/>
        </p:nvCxnSpPr>
        <p:spPr>
          <a:xfrm>
            <a:off x="1101225" y="445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43" name="Google Shape;243;p47"/>
          <p:cNvPicPr preferRelativeResize="0"/>
          <p:nvPr/>
        </p:nvPicPr>
        <p:blipFill>
          <a:blip r:embed="rId3">
            <a:alphaModFix/>
          </a:blip>
          <a:stretch>
            <a:fillRect/>
          </a:stretch>
        </p:blipFill>
        <p:spPr>
          <a:xfrm>
            <a:off x="5405550" y="1236263"/>
            <a:ext cx="2954300" cy="25909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0" st="0"/>
                                            </p:txEl>
                                          </p:spTgt>
                                        </p:tgtEl>
                                        <p:attrNameLst>
                                          <p:attrName>style.visibility</p:attrName>
                                        </p:attrNameLst>
                                      </p:cBhvr>
                                      <p:to>
                                        <p:strVal val="visible"/>
                                      </p:to>
                                    </p:set>
                                    <p:animEffect filter="fade" transition="in">
                                      <p:cBhvr>
                                        <p:cTn dur="1000"/>
                                        <p:tgtEl>
                                          <p:spTgt spid="2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48"/>
          <p:cNvSpPr txBox="1"/>
          <p:nvPr>
            <p:ph idx="1" type="subTitle"/>
          </p:nvPr>
        </p:nvSpPr>
        <p:spPr>
          <a:xfrm>
            <a:off x="642975" y="932250"/>
            <a:ext cx="8015400" cy="2748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lt1"/>
                </a:solidFill>
                <a:latin typeface="Courier New"/>
                <a:ea typeface="Courier New"/>
                <a:cs typeface="Courier New"/>
                <a:sym typeface="Courier New"/>
              </a:rPr>
              <a:t>Ultrasonic sensor module HC-SR04 provides 2cm-400cm non-contact measurement function, the ranging accuracy can reach to 3mm. The modules includes ultrasonic transmitters, receiver and control circuit. The basic principle of work:</a:t>
            </a:r>
            <a:endParaRPr>
              <a:solidFill>
                <a:schemeClr val="lt1"/>
              </a:solidFill>
              <a:latin typeface="Courier New"/>
              <a:ea typeface="Courier New"/>
              <a:cs typeface="Courier New"/>
              <a:sym typeface="Courier New"/>
            </a:endParaRPr>
          </a:p>
          <a:p>
            <a:pPr indent="0" lvl="0" marL="0" rtl="0" algn="just">
              <a:spcBef>
                <a:spcPts val="0"/>
              </a:spcBef>
              <a:spcAft>
                <a:spcPts val="0"/>
              </a:spcAft>
              <a:buNone/>
            </a:pPr>
            <a:r>
              <a:t/>
            </a:r>
            <a:endParaRPr>
              <a:solidFill>
                <a:schemeClr val="lt1"/>
              </a:solidFill>
              <a:latin typeface="Courier New"/>
              <a:ea typeface="Courier New"/>
              <a:cs typeface="Courier New"/>
              <a:sym typeface="Courier New"/>
            </a:endParaRPr>
          </a:p>
          <a:p>
            <a:pPr indent="0" lvl="0" marL="0" rtl="0" algn="just">
              <a:spcBef>
                <a:spcPts val="0"/>
              </a:spcBef>
              <a:spcAft>
                <a:spcPts val="0"/>
              </a:spcAft>
              <a:buNone/>
            </a:pPr>
            <a:r>
              <a:rPr lang="en">
                <a:solidFill>
                  <a:schemeClr val="lt1"/>
                </a:solidFill>
                <a:latin typeface="Courier New"/>
                <a:ea typeface="Courier New"/>
                <a:cs typeface="Courier New"/>
                <a:sym typeface="Courier New"/>
              </a:rPr>
              <a:t>1 - The Trigger Pin emits a signal </a:t>
            </a:r>
            <a:endParaRPr>
              <a:solidFill>
                <a:schemeClr val="lt1"/>
              </a:solidFill>
              <a:latin typeface="Courier New"/>
              <a:ea typeface="Courier New"/>
              <a:cs typeface="Courier New"/>
              <a:sym typeface="Courier New"/>
            </a:endParaRPr>
          </a:p>
          <a:p>
            <a:pPr indent="0" lvl="0" marL="0" rtl="0" algn="just">
              <a:spcBef>
                <a:spcPts val="0"/>
              </a:spcBef>
              <a:spcAft>
                <a:spcPts val="0"/>
              </a:spcAft>
              <a:buNone/>
            </a:pPr>
            <a:r>
              <a:rPr lang="en">
                <a:solidFill>
                  <a:schemeClr val="lt1"/>
                </a:solidFill>
                <a:latin typeface="Courier New"/>
                <a:ea typeface="Courier New"/>
                <a:cs typeface="Courier New"/>
                <a:sym typeface="Courier New"/>
              </a:rPr>
              <a:t>2 - The Echo pin waits for the signal to come back </a:t>
            </a:r>
            <a:endParaRPr>
              <a:solidFill>
                <a:schemeClr val="lt1"/>
              </a:solidFill>
              <a:latin typeface="Courier New"/>
              <a:ea typeface="Courier New"/>
              <a:cs typeface="Courier New"/>
              <a:sym typeface="Courier New"/>
            </a:endParaRPr>
          </a:p>
          <a:p>
            <a:pPr indent="0" lvl="0" marL="0" rtl="0" algn="just">
              <a:spcBef>
                <a:spcPts val="0"/>
              </a:spcBef>
              <a:spcAft>
                <a:spcPts val="0"/>
              </a:spcAft>
              <a:buNone/>
            </a:pPr>
            <a:r>
              <a:rPr lang="en">
                <a:solidFill>
                  <a:schemeClr val="lt1"/>
                </a:solidFill>
                <a:latin typeface="Courier New"/>
                <a:ea typeface="Courier New"/>
                <a:cs typeface="Courier New"/>
                <a:sym typeface="Courier New"/>
              </a:rPr>
              <a:t>3 - The sensor counts how much time it takes for the signal it emitted to go back, and based on that number it we use the following formula to find the distance </a:t>
            </a:r>
            <a:br>
              <a:rPr lang="en">
                <a:solidFill>
                  <a:schemeClr val="lt1"/>
                </a:solidFill>
                <a:latin typeface="Courier New"/>
                <a:ea typeface="Courier New"/>
                <a:cs typeface="Courier New"/>
                <a:sym typeface="Courier New"/>
              </a:rPr>
            </a:br>
            <a:br>
              <a:rPr lang="en">
                <a:solidFill>
                  <a:schemeClr val="lt1"/>
                </a:solidFill>
                <a:latin typeface="Courier New"/>
                <a:ea typeface="Courier New"/>
                <a:cs typeface="Courier New"/>
                <a:sym typeface="Courier New"/>
              </a:rPr>
            </a:br>
            <a:r>
              <a:rPr lang="en">
                <a:solidFill>
                  <a:schemeClr val="lt1"/>
                </a:solidFill>
                <a:latin typeface="Courier New"/>
                <a:ea typeface="Courier New"/>
                <a:cs typeface="Courier New"/>
                <a:sym typeface="Courier New"/>
              </a:rPr>
              <a:t> </a:t>
            </a:r>
            <a:endParaRPr>
              <a:solidFill>
                <a:schemeClr val="lt1"/>
              </a:solidFill>
              <a:latin typeface="Courier New"/>
              <a:ea typeface="Courier New"/>
              <a:cs typeface="Courier New"/>
              <a:sym typeface="Courier New"/>
            </a:endParaRPr>
          </a:p>
          <a:p>
            <a:pPr indent="0" lvl="0" marL="0" rtl="0" algn="just">
              <a:spcBef>
                <a:spcPts val="0"/>
              </a:spcBef>
              <a:spcAft>
                <a:spcPts val="0"/>
              </a:spcAft>
              <a:buNone/>
            </a:pPr>
            <a:r>
              <a:t/>
            </a:r>
            <a:endParaRPr>
              <a:solidFill>
                <a:schemeClr val="lt1"/>
              </a:solidFill>
              <a:latin typeface="Courier New"/>
              <a:ea typeface="Courier New"/>
              <a:cs typeface="Courier New"/>
              <a:sym typeface="Courier New"/>
            </a:endParaRPr>
          </a:p>
          <a:p>
            <a:pPr indent="0" lvl="0" marL="0" rtl="0" algn="just">
              <a:spcBef>
                <a:spcPts val="0"/>
              </a:spcBef>
              <a:spcAft>
                <a:spcPts val="0"/>
              </a:spcAft>
              <a:buNone/>
            </a:pPr>
            <a:r>
              <a:t/>
            </a:r>
            <a:endParaRPr>
              <a:solidFill>
                <a:schemeClr val="lt1"/>
              </a:solidFill>
              <a:latin typeface="Courier New"/>
              <a:ea typeface="Courier New"/>
              <a:cs typeface="Courier New"/>
              <a:sym typeface="Courier New"/>
            </a:endParaRPr>
          </a:p>
        </p:txBody>
      </p:sp>
      <p:pic>
        <p:nvPicPr>
          <p:cNvPr id="249" name="Google Shape;249;p48"/>
          <p:cNvPicPr preferRelativeResize="0"/>
          <p:nvPr/>
        </p:nvPicPr>
        <p:blipFill>
          <a:blip r:embed="rId4">
            <a:alphaModFix/>
          </a:blip>
          <a:stretch>
            <a:fillRect/>
          </a:stretch>
        </p:blipFill>
        <p:spPr>
          <a:xfrm>
            <a:off x="1871338" y="3680550"/>
            <a:ext cx="5401325" cy="448725"/>
          </a:xfrm>
          <a:prstGeom prst="rect">
            <a:avLst/>
          </a:prstGeom>
          <a:noFill/>
          <a:ln>
            <a:noFill/>
          </a:ln>
        </p:spPr>
      </p:pic>
      <p:sp>
        <p:nvSpPr>
          <p:cNvPr id="250" name="Google Shape;250;p48"/>
          <p:cNvSpPr txBox="1"/>
          <p:nvPr/>
        </p:nvSpPr>
        <p:spPr>
          <a:xfrm>
            <a:off x="7417275" y="3530475"/>
            <a:ext cx="160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Courier New"/>
                <a:ea typeface="Courier New"/>
                <a:cs typeface="Courier New"/>
                <a:sym typeface="Courier New"/>
              </a:rPr>
              <a:t>&lt;- the wave travels back and forth</a:t>
            </a:r>
            <a:endParaRPr sz="1000">
              <a:solidFill>
                <a:schemeClr val="lt1"/>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xEl>
                                              <p:pRg end="0" st="0"/>
                                            </p:txEl>
                                          </p:spTgt>
                                        </p:tgtEl>
                                        <p:attrNameLst>
                                          <p:attrName>style.visibility</p:attrName>
                                        </p:attrNameLst>
                                      </p:cBhvr>
                                      <p:to>
                                        <p:strVal val="visible"/>
                                      </p:to>
                                    </p:set>
                                    <p:animEffect filter="fade" transition="in">
                                      <p:cBhvr>
                                        <p:cTn dur="1000"/>
                                        <p:tgtEl>
                                          <p:spTgt spid="2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xEl>
                                              <p:pRg end="1" st="1"/>
                                            </p:txEl>
                                          </p:spTgt>
                                        </p:tgtEl>
                                        <p:attrNameLst>
                                          <p:attrName>style.visibility</p:attrName>
                                        </p:attrNameLst>
                                      </p:cBhvr>
                                      <p:to>
                                        <p:strVal val="visible"/>
                                      </p:to>
                                    </p:set>
                                    <p:animEffect filter="fade" transition="in">
                                      <p:cBhvr>
                                        <p:cTn dur="1000"/>
                                        <p:tgtEl>
                                          <p:spTgt spid="2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xEl>
                                              <p:pRg end="2" st="2"/>
                                            </p:txEl>
                                          </p:spTgt>
                                        </p:tgtEl>
                                        <p:attrNameLst>
                                          <p:attrName>style.visibility</p:attrName>
                                        </p:attrNameLst>
                                      </p:cBhvr>
                                      <p:to>
                                        <p:strVal val="visible"/>
                                      </p:to>
                                    </p:set>
                                    <p:animEffect filter="fade" transition="in">
                                      <p:cBhvr>
                                        <p:cTn dur="1000"/>
                                        <p:tgtEl>
                                          <p:spTgt spid="2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xEl>
                                              <p:pRg end="3" st="3"/>
                                            </p:txEl>
                                          </p:spTgt>
                                        </p:tgtEl>
                                        <p:attrNameLst>
                                          <p:attrName>style.visibility</p:attrName>
                                        </p:attrNameLst>
                                      </p:cBhvr>
                                      <p:to>
                                        <p:strVal val="visible"/>
                                      </p:to>
                                    </p:set>
                                    <p:animEffect filter="fade" transition="in">
                                      <p:cBhvr>
                                        <p:cTn dur="1000"/>
                                        <p:tgtEl>
                                          <p:spTgt spid="24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xEl>
                                              <p:pRg end="4" st="4"/>
                                            </p:txEl>
                                          </p:spTgt>
                                        </p:tgtEl>
                                        <p:attrNameLst>
                                          <p:attrName>style.visibility</p:attrName>
                                        </p:attrNameLst>
                                      </p:cBhvr>
                                      <p:to>
                                        <p:strVal val="visible"/>
                                      </p:to>
                                    </p:set>
                                    <p:animEffect filter="fade" transition="in">
                                      <p:cBhvr>
                                        <p:cTn dur="1000"/>
                                        <p:tgtEl>
                                          <p:spTgt spid="24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xEl>
                                              <p:pRg end="5" st="5"/>
                                            </p:txEl>
                                          </p:spTgt>
                                        </p:tgtEl>
                                        <p:attrNameLst>
                                          <p:attrName>style.visibility</p:attrName>
                                        </p:attrNameLst>
                                      </p:cBhvr>
                                      <p:to>
                                        <p:strVal val="visible"/>
                                      </p:to>
                                    </p:set>
                                    <p:animEffect filter="fade" transition="in">
                                      <p:cBhvr>
                                        <p:cTn dur="1000"/>
                                        <p:tgtEl>
                                          <p:spTgt spid="24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xEl>
                                              <p:pRg end="6" st="6"/>
                                            </p:txEl>
                                          </p:spTgt>
                                        </p:tgtEl>
                                        <p:attrNameLst>
                                          <p:attrName>style.visibility</p:attrName>
                                        </p:attrNameLst>
                                      </p:cBhvr>
                                      <p:to>
                                        <p:strVal val="visible"/>
                                      </p:to>
                                    </p:set>
                                    <p:animEffect filter="fade" transition="in">
                                      <p:cBhvr>
                                        <p:cTn dur="1000"/>
                                        <p:tgtEl>
                                          <p:spTgt spid="24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9"/>
          <p:cNvSpPr txBox="1"/>
          <p:nvPr>
            <p:ph idx="4" type="title"/>
          </p:nvPr>
        </p:nvSpPr>
        <p:spPr>
          <a:xfrm>
            <a:off x="503625" y="33400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Impact"/>
                <a:ea typeface="Impact"/>
                <a:cs typeface="Impact"/>
                <a:sym typeface="Impact"/>
              </a:rPr>
              <a:t>RFID Module </a:t>
            </a:r>
            <a:endParaRPr sz="3100">
              <a:latin typeface="Impact"/>
              <a:ea typeface="Impact"/>
              <a:cs typeface="Impact"/>
              <a:sym typeface="Impact"/>
            </a:endParaRPr>
          </a:p>
        </p:txBody>
      </p:sp>
      <p:cxnSp>
        <p:nvCxnSpPr>
          <p:cNvPr id="256" name="Google Shape;256;p49"/>
          <p:cNvCxnSpPr/>
          <p:nvPr/>
        </p:nvCxnSpPr>
        <p:spPr>
          <a:xfrm>
            <a:off x="1026200" y="2616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57" name="Google Shape;257;p49"/>
          <p:cNvSpPr txBox="1"/>
          <p:nvPr/>
        </p:nvSpPr>
        <p:spPr>
          <a:xfrm>
            <a:off x="503625" y="925125"/>
            <a:ext cx="4629300" cy="3393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350">
                <a:solidFill>
                  <a:schemeClr val="lt1"/>
                </a:solidFill>
                <a:latin typeface="Courier New"/>
                <a:ea typeface="Courier New"/>
                <a:cs typeface="Courier New"/>
                <a:sym typeface="Courier New"/>
              </a:rPr>
              <a:t>Radio-frequency identification</a:t>
            </a:r>
            <a:r>
              <a:rPr lang="en" sz="1350">
                <a:solidFill>
                  <a:schemeClr val="lt1"/>
                </a:solidFill>
                <a:latin typeface="Courier New"/>
                <a:ea typeface="Courier New"/>
                <a:cs typeface="Courier New"/>
                <a:sym typeface="Courier New"/>
              </a:rPr>
              <a:t> (</a:t>
            </a:r>
            <a:r>
              <a:rPr b="1" lang="en" sz="1350">
                <a:solidFill>
                  <a:schemeClr val="lt1"/>
                </a:solidFill>
                <a:latin typeface="Courier New"/>
                <a:ea typeface="Courier New"/>
                <a:cs typeface="Courier New"/>
                <a:sym typeface="Courier New"/>
              </a:rPr>
              <a:t>RFID</a:t>
            </a:r>
            <a:r>
              <a:rPr lang="en" sz="1350">
                <a:solidFill>
                  <a:schemeClr val="lt1"/>
                </a:solidFill>
                <a:latin typeface="Courier New"/>
                <a:ea typeface="Courier New"/>
                <a:cs typeface="Courier New"/>
                <a:sym typeface="Courier New"/>
              </a:rPr>
              <a:t>) uses </a:t>
            </a:r>
            <a:r>
              <a:rPr lang="en" sz="1350">
                <a:solidFill>
                  <a:schemeClr val="lt1"/>
                </a:solidFill>
                <a:uFill>
                  <a:noFill/>
                </a:uFill>
                <a:latin typeface="Courier New"/>
                <a:ea typeface="Courier New"/>
                <a:cs typeface="Courier New"/>
                <a:sym typeface="Courier New"/>
                <a:hlinkClick r:id="rId3">
                  <a:extLst>
                    <a:ext uri="{A12FA001-AC4F-418D-AE19-62706E023703}">
                      <ahyp:hlinkClr val="tx"/>
                    </a:ext>
                  </a:extLst>
                </a:hlinkClick>
              </a:rPr>
              <a:t>electromagnetic fields</a:t>
            </a:r>
            <a:r>
              <a:rPr lang="en" sz="1350">
                <a:solidFill>
                  <a:schemeClr val="lt1"/>
                </a:solidFill>
                <a:latin typeface="Courier New"/>
                <a:ea typeface="Courier New"/>
                <a:cs typeface="Courier New"/>
                <a:sym typeface="Courier New"/>
              </a:rPr>
              <a:t> to automatically identify and </a:t>
            </a:r>
            <a:r>
              <a:rPr lang="en" sz="1350">
                <a:solidFill>
                  <a:schemeClr val="lt1"/>
                </a:solidFill>
                <a:uFill>
                  <a:noFill/>
                </a:uFill>
                <a:latin typeface="Courier New"/>
                <a:ea typeface="Courier New"/>
                <a:cs typeface="Courier New"/>
                <a:sym typeface="Courier New"/>
                <a:hlinkClick r:id="rId4">
                  <a:extLst>
                    <a:ext uri="{A12FA001-AC4F-418D-AE19-62706E023703}">
                      <ahyp:hlinkClr val="tx"/>
                    </a:ext>
                  </a:extLst>
                </a:hlinkClick>
              </a:rPr>
              <a:t>track</a:t>
            </a:r>
            <a:r>
              <a:rPr lang="en" sz="1350">
                <a:solidFill>
                  <a:schemeClr val="lt1"/>
                </a:solidFill>
                <a:latin typeface="Courier New"/>
                <a:ea typeface="Courier New"/>
                <a:cs typeface="Courier New"/>
                <a:sym typeface="Courier New"/>
              </a:rPr>
              <a:t> tags attached to objects. An RFID system consists of a tiny radio transponder, a </a:t>
            </a:r>
            <a:r>
              <a:rPr lang="en" sz="1350">
                <a:solidFill>
                  <a:schemeClr val="lt1"/>
                </a:solidFill>
                <a:uFill>
                  <a:noFill/>
                </a:uFill>
                <a:latin typeface="Courier New"/>
                <a:ea typeface="Courier New"/>
                <a:cs typeface="Courier New"/>
                <a:sym typeface="Courier New"/>
                <a:hlinkClick r:id="rId5">
                  <a:extLst>
                    <a:ext uri="{A12FA001-AC4F-418D-AE19-62706E023703}">
                      <ahyp:hlinkClr val="tx"/>
                    </a:ext>
                  </a:extLst>
                </a:hlinkClick>
              </a:rPr>
              <a:t>radio receiver</a:t>
            </a:r>
            <a:r>
              <a:rPr lang="en" sz="1350">
                <a:solidFill>
                  <a:schemeClr val="lt1"/>
                </a:solidFill>
                <a:latin typeface="Courier New"/>
                <a:ea typeface="Courier New"/>
                <a:cs typeface="Courier New"/>
                <a:sym typeface="Courier New"/>
              </a:rPr>
              <a:t> and </a:t>
            </a:r>
            <a:r>
              <a:rPr lang="en" sz="1350">
                <a:solidFill>
                  <a:schemeClr val="lt1"/>
                </a:solidFill>
                <a:uFill>
                  <a:noFill/>
                </a:uFill>
                <a:latin typeface="Courier New"/>
                <a:ea typeface="Courier New"/>
                <a:cs typeface="Courier New"/>
                <a:sym typeface="Courier New"/>
                <a:hlinkClick r:id="rId6">
                  <a:extLst>
                    <a:ext uri="{A12FA001-AC4F-418D-AE19-62706E023703}">
                      <ahyp:hlinkClr val="tx"/>
                    </a:ext>
                  </a:extLst>
                </a:hlinkClick>
              </a:rPr>
              <a:t>transmitter</a:t>
            </a:r>
            <a:r>
              <a:rPr lang="en" sz="1350">
                <a:solidFill>
                  <a:schemeClr val="lt1"/>
                </a:solidFill>
                <a:latin typeface="Courier New"/>
                <a:ea typeface="Courier New"/>
                <a:cs typeface="Courier New"/>
                <a:sym typeface="Courier New"/>
              </a:rPr>
              <a:t>. When triggered by an electromagnetic interrogation pulse from a nearby RFID reader device, the tag transmits digital data back to the reader. </a:t>
            </a:r>
            <a:endParaRPr sz="1750">
              <a:solidFill>
                <a:schemeClr val="lt1"/>
              </a:solidFill>
              <a:latin typeface="Courier New"/>
              <a:ea typeface="Courier New"/>
              <a:cs typeface="Courier New"/>
              <a:sym typeface="Courier New"/>
            </a:endParaRPr>
          </a:p>
          <a:p>
            <a:pPr indent="0" lvl="0" marL="0" rtl="0" algn="just">
              <a:spcBef>
                <a:spcPts val="0"/>
              </a:spcBef>
              <a:spcAft>
                <a:spcPts val="0"/>
              </a:spcAft>
              <a:buNone/>
            </a:pPr>
            <a:r>
              <a:t/>
            </a:r>
            <a:endParaRPr sz="1450">
              <a:solidFill>
                <a:schemeClr val="lt1"/>
              </a:solidFill>
              <a:latin typeface="Courier New"/>
              <a:ea typeface="Courier New"/>
              <a:cs typeface="Courier New"/>
              <a:sym typeface="Courier New"/>
            </a:endParaRPr>
          </a:p>
          <a:p>
            <a:pPr indent="0" lvl="0" marL="0" rtl="0" algn="just">
              <a:spcBef>
                <a:spcPts val="0"/>
              </a:spcBef>
              <a:spcAft>
                <a:spcPts val="0"/>
              </a:spcAft>
              <a:buNone/>
            </a:pPr>
            <a:r>
              <a:rPr lang="en" sz="1450">
                <a:solidFill>
                  <a:schemeClr val="lt1"/>
                </a:solidFill>
                <a:latin typeface="Courier New"/>
                <a:ea typeface="Courier New"/>
                <a:cs typeface="Courier New"/>
                <a:sym typeface="Courier New"/>
              </a:rPr>
              <a:t>In simple words an RFID uses electromagnetic fields to transfer data over short distances. RFID is useful to identify people, to make transactions, etc…</a:t>
            </a:r>
            <a:endParaRPr sz="1450">
              <a:solidFill>
                <a:schemeClr val="lt1"/>
              </a:solidFill>
              <a:latin typeface="Courier New"/>
              <a:ea typeface="Courier New"/>
              <a:cs typeface="Courier New"/>
              <a:sym typeface="Courier New"/>
            </a:endParaRPr>
          </a:p>
        </p:txBody>
      </p:sp>
      <p:sp>
        <p:nvSpPr>
          <p:cNvPr id="258" name="Google Shape;258;p49"/>
          <p:cNvSpPr txBox="1"/>
          <p:nvPr/>
        </p:nvSpPr>
        <p:spPr>
          <a:xfrm>
            <a:off x="5331575" y="4204100"/>
            <a:ext cx="36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ourier New"/>
                <a:ea typeface="Courier New"/>
                <a:cs typeface="Courier New"/>
                <a:sym typeface="Courier New"/>
              </a:rPr>
              <a:t>RFID module - MFRC522</a:t>
            </a:r>
            <a:endParaRPr/>
          </a:p>
        </p:txBody>
      </p:sp>
      <p:pic>
        <p:nvPicPr>
          <p:cNvPr id="259" name="Google Shape;259;p49"/>
          <p:cNvPicPr preferRelativeResize="0"/>
          <p:nvPr/>
        </p:nvPicPr>
        <p:blipFill>
          <a:blip r:embed="rId7">
            <a:alphaModFix/>
          </a:blip>
          <a:stretch>
            <a:fillRect/>
          </a:stretch>
        </p:blipFill>
        <p:spPr>
          <a:xfrm>
            <a:off x="5331575" y="161575"/>
            <a:ext cx="3433875" cy="2519250"/>
          </a:xfrm>
          <a:prstGeom prst="rect">
            <a:avLst/>
          </a:prstGeom>
          <a:noFill/>
          <a:ln>
            <a:noFill/>
          </a:ln>
        </p:spPr>
      </p:pic>
      <p:pic>
        <p:nvPicPr>
          <p:cNvPr id="260" name="Google Shape;260;p49"/>
          <p:cNvPicPr preferRelativeResize="0"/>
          <p:nvPr/>
        </p:nvPicPr>
        <p:blipFill>
          <a:blip r:embed="rId8">
            <a:alphaModFix/>
          </a:blip>
          <a:stretch>
            <a:fillRect/>
          </a:stretch>
        </p:blipFill>
        <p:spPr>
          <a:xfrm>
            <a:off x="5285325" y="2833225"/>
            <a:ext cx="3686175" cy="1200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cxnSp>
        <p:nvCxnSpPr>
          <p:cNvPr id="265" name="Google Shape;265;p50"/>
          <p:cNvCxnSpPr/>
          <p:nvPr/>
        </p:nvCxnSpPr>
        <p:spPr>
          <a:xfrm>
            <a:off x="1026200" y="2616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66" name="Google Shape;266;p50"/>
          <p:cNvPicPr preferRelativeResize="0"/>
          <p:nvPr/>
        </p:nvPicPr>
        <p:blipFill>
          <a:blip r:embed="rId3">
            <a:alphaModFix/>
          </a:blip>
          <a:stretch>
            <a:fillRect/>
          </a:stretch>
        </p:blipFill>
        <p:spPr>
          <a:xfrm>
            <a:off x="1081875" y="1677827"/>
            <a:ext cx="7076875" cy="2600475"/>
          </a:xfrm>
          <a:prstGeom prst="rect">
            <a:avLst/>
          </a:prstGeom>
          <a:noFill/>
          <a:ln>
            <a:noFill/>
          </a:ln>
        </p:spPr>
      </p:pic>
      <p:sp>
        <p:nvSpPr>
          <p:cNvPr id="267" name="Google Shape;267;p50"/>
          <p:cNvSpPr txBox="1"/>
          <p:nvPr/>
        </p:nvSpPr>
        <p:spPr>
          <a:xfrm>
            <a:off x="1026200" y="417900"/>
            <a:ext cx="6172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2"/>
                </a:solidFill>
                <a:latin typeface="Impact"/>
                <a:ea typeface="Impact"/>
                <a:cs typeface="Impact"/>
                <a:sym typeface="Impact"/>
              </a:rPr>
              <a:t>How a RFID  module works</a:t>
            </a:r>
            <a:endParaRPr sz="2500">
              <a:solidFill>
                <a:schemeClr val="lt2"/>
              </a:solidFill>
              <a:latin typeface="Impact"/>
              <a:ea typeface="Impact"/>
              <a:cs typeface="Impact"/>
              <a:sym typeface="Impac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1"/>
          <p:cNvSpPr txBox="1"/>
          <p:nvPr>
            <p:ph idx="4" type="title"/>
          </p:nvPr>
        </p:nvSpPr>
        <p:spPr>
          <a:xfrm>
            <a:off x="503625" y="48640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100">
                <a:latin typeface="Impact"/>
                <a:ea typeface="Impact"/>
                <a:cs typeface="Impact"/>
                <a:sym typeface="Impact"/>
              </a:rPr>
              <a:t>Servo motor SG90 </a:t>
            </a:r>
            <a:endParaRPr b="1" sz="3100">
              <a:latin typeface="Impact"/>
              <a:ea typeface="Impact"/>
              <a:cs typeface="Impact"/>
              <a:sym typeface="Impact"/>
            </a:endParaRPr>
          </a:p>
        </p:txBody>
      </p:sp>
      <p:cxnSp>
        <p:nvCxnSpPr>
          <p:cNvPr id="273" name="Google Shape;273;p5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74" name="Google Shape;274;p51"/>
          <p:cNvSpPr txBox="1"/>
          <p:nvPr/>
        </p:nvSpPr>
        <p:spPr>
          <a:xfrm>
            <a:off x="503625" y="1382325"/>
            <a:ext cx="4629300" cy="2786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lt1"/>
                </a:solidFill>
                <a:latin typeface="Courier New"/>
                <a:ea typeface="Courier New"/>
                <a:cs typeface="Courier New"/>
                <a:sym typeface="Courier New"/>
              </a:rPr>
              <a:t>Servo is a type of geared motor that can only rotate 180 degrees. It is controlled by</a:t>
            </a:r>
            <a:endParaRPr sz="1300">
              <a:solidFill>
                <a:schemeClr val="lt1"/>
              </a:solidFill>
              <a:latin typeface="Courier New"/>
              <a:ea typeface="Courier New"/>
              <a:cs typeface="Courier New"/>
              <a:sym typeface="Courier New"/>
            </a:endParaRPr>
          </a:p>
          <a:p>
            <a:pPr indent="0" lvl="0" marL="0" rtl="0" algn="just">
              <a:spcBef>
                <a:spcPts val="0"/>
              </a:spcBef>
              <a:spcAft>
                <a:spcPts val="0"/>
              </a:spcAft>
              <a:buNone/>
            </a:pPr>
            <a:r>
              <a:rPr lang="en" sz="1300">
                <a:solidFill>
                  <a:schemeClr val="lt1"/>
                </a:solidFill>
                <a:latin typeface="Courier New"/>
                <a:ea typeface="Courier New"/>
                <a:cs typeface="Courier New"/>
                <a:sym typeface="Courier New"/>
              </a:rPr>
              <a:t>sending electrical pulses from your UNO board. These pulses tell the servo what</a:t>
            </a:r>
            <a:endParaRPr sz="1300">
              <a:solidFill>
                <a:schemeClr val="lt1"/>
              </a:solidFill>
              <a:latin typeface="Courier New"/>
              <a:ea typeface="Courier New"/>
              <a:cs typeface="Courier New"/>
              <a:sym typeface="Courier New"/>
            </a:endParaRPr>
          </a:p>
          <a:p>
            <a:pPr indent="0" lvl="0" marL="0" rtl="0" algn="just">
              <a:spcBef>
                <a:spcPts val="0"/>
              </a:spcBef>
              <a:spcAft>
                <a:spcPts val="0"/>
              </a:spcAft>
              <a:buNone/>
            </a:pPr>
            <a:r>
              <a:rPr lang="en" sz="1300">
                <a:solidFill>
                  <a:schemeClr val="lt1"/>
                </a:solidFill>
                <a:latin typeface="Courier New"/>
                <a:ea typeface="Courier New"/>
                <a:cs typeface="Courier New"/>
                <a:sym typeface="Courier New"/>
              </a:rPr>
              <a:t>position it should move to. The Servo has three wires, of which the brown one is the</a:t>
            </a:r>
            <a:endParaRPr sz="1300">
              <a:solidFill>
                <a:schemeClr val="lt1"/>
              </a:solidFill>
              <a:latin typeface="Courier New"/>
              <a:ea typeface="Courier New"/>
              <a:cs typeface="Courier New"/>
              <a:sym typeface="Courier New"/>
            </a:endParaRPr>
          </a:p>
          <a:p>
            <a:pPr indent="0" lvl="0" marL="0" rtl="0" algn="just">
              <a:spcBef>
                <a:spcPts val="0"/>
              </a:spcBef>
              <a:spcAft>
                <a:spcPts val="0"/>
              </a:spcAft>
              <a:buNone/>
            </a:pPr>
            <a:r>
              <a:rPr lang="en" sz="1300">
                <a:solidFill>
                  <a:schemeClr val="lt1"/>
                </a:solidFill>
                <a:latin typeface="Courier New"/>
                <a:ea typeface="Courier New"/>
                <a:cs typeface="Courier New"/>
                <a:sym typeface="Courier New"/>
              </a:rPr>
              <a:t>ground wire and should be connected to the GND port of UNO, the red one is the</a:t>
            </a:r>
            <a:endParaRPr sz="1300">
              <a:solidFill>
                <a:schemeClr val="lt1"/>
              </a:solidFill>
              <a:latin typeface="Courier New"/>
              <a:ea typeface="Courier New"/>
              <a:cs typeface="Courier New"/>
              <a:sym typeface="Courier New"/>
            </a:endParaRPr>
          </a:p>
          <a:p>
            <a:pPr indent="0" lvl="0" marL="0" rtl="0" algn="just">
              <a:spcBef>
                <a:spcPts val="0"/>
              </a:spcBef>
              <a:spcAft>
                <a:spcPts val="0"/>
              </a:spcAft>
              <a:buNone/>
            </a:pPr>
            <a:r>
              <a:rPr lang="en" sz="1300">
                <a:solidFill>
                  <a:schemeClr val="lt1"/>
                </a:solidFill>
                <a:latin typeface="Courier New"/>
                <a:ea typeface="Courier New"/>
                <a:cs typeface="Courier New"/>
                <a:sym typeface="Courier New"/>
              </a:rPr>
              <a:t>power wire and should be connected to the 5v port, and the orange one is the signal</a:t>
            </a:r>
            <a:endParaRPr sz="1300">
              <a:solidFill>
                <a:schemeClr val="lt1"/>
              </a:solidFill>
              <a:latin typeface="Courier New"/>
              <a:ea typeface="Courier New"/>
              <a:cs typeface="Courier New"/>
              <a:sym typeface="Courier New"/>
            </a:endParaRPr>
          </a:p>
          <a:p>
            <a:pPr indent="0" lvl="0" marL="0" rtl="0" algn="just">
              <a:spcBef>
                <a:spcPts val="0"/>
              </a:spcBef>
              <a:spcAft>
                <a:spcPts val="0"/>
              </a:spcAft>
              <a:buNone/>
            </a:pPr>
            <a:r>
              <a:rPr lang="en" sz="1300">
                <a:solidFill>
                  <a:schemeClr val="lt1"/>
                </a:solidFill>
                <a:latin typeface="Courier New"/>
                <a:ea typeface="Courier New"/>
                <a:cs typeface="Courier New"/>
                <a:sym typeface="Courier New"/>
              </a:rPr>
              <a:t>wire and should be connected to the Dig #9 port.</a:t>
            </a:r>
            <a:endParaRPr sz="1300">
              <a:solidFill>
                <a:schemeClr val="lt1"/>
              </a:solidFill>
              <a:latin typeface="Courier New"/>
              <a:ea typeface="Courier New"/>
              <a:cs typeface="Courier New"/>
              <a:sym typeface="Courier New"/>
            </a:endParaRPr>
          </a:p>
          <a:p>
            <a:pPr indent="0" lvl="0" marL="0" rtl="0" algn="l">
              <a:spcBef>
                <a:spcPts val="0"/>
              </a:spcBef>
              <a:spcAft>
                <a:spcPts val="0"/>
              </a:spcAft>
              <a:buNone/>
            </a:pPr>
            <a:r>
              <a:t/>
            </a:r>
            <a:endParaRPr sz="1300">
              <a:solidFill>
                <a:schemeClr val="lt1"/>
              </a:solidFill>
            </a:endParaRPr>
          </a:p>
        </p:txBody>
      </p:sp>
      <p:pic>
        <p:nvPicPr>
          <p:cNvPr id="275" name="Google Shape;275;p51"/>
          <p:cNvPicPr preferRelativeResize="0"/>
          <p:nvPr/>
        </p:nvPicPr>
        <p:blipFill>
          <a:blip r:embed="rId3">
            <a:alphaModFix/>
          </a:blip>
          <a:stretch>
            <a:fillRect/>
          </a:stretch>
        </p:blipFill>
        <p:spPr>
          <a:xfrm>
            <a:off x="5288700" y="1312650"/>
            <a:ext cx="3692101" cy="2518199"/>
          </a:xfrm>
          <a:prstGeom prst="rect">
            <a:avLst/>
          </a:prstGeom>
          <a:noFill/>
          <a:ln>
            <a:noFill/>
          </a:ln>
        </p:spPr>
      </p:pic>
      <p:sp>
        <p:nvSpPr>
          <p:cNvPr id="276" name="Google Shape;276;p51"/>
          <p:cNvSpPr txBox="1"/>
          <p:nvPr/>
        </p:nvSpPr>
        <p:spPr>
          <a:xfrm>
            <a:off x="5331575" y="3975500"/>
            <a:ext cx="364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ourier New"/>
                <a:ea typeface="Courier New"/>
                <a:cs typeface="Courier New"/>
                <a:sym typeface="Courier New"/>
              </a:rPr>
              <a:t>The s</a:t>
            </a:r>
            <a:r>
              <a:rPr lang="en">
                <a:solidFill>
                  <a:schemeClr val="lt1"/>
                </a:solidFill>
                <a:latin typeface="Courier New"/>
                <a:ea typeface="Courier New"/>
                <a:cs typeface="Courier New"/>
                <a:sym typeface="Courier New"/>
              </a:rPr>
              <a:t>ervo motor SG90 used for the door unlocker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2"/>
          <p:cNvSpPr txBox="1"/>
          <p:nvPr>
            <p:ph type="title"/>
          </p:nvPr>
        </p:nvSpPr>
        <p:spPr>
          <a:xfrm>
            <a:off x="557225" y="456900"/>
            <a:ext cx="4702200" cy="7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400">
                <a:latin typeface="Impact"/>
                <a:ea typeface="Impact"/>
                <a:cs typeface="Impact"/>
                <a:sym typeface="Impact"/>
              </a:rPr>
              <a:t>Passive </a:t>
            </a:r>
            <a:r>
              <a:rPr b="1" lang="en" sz="3400">
                <a:latin typeface="Impact"/>
                <a:ea typeface="Impact"/>
                <a:cs typeface="Impact"/>
                <a:sym typeface="Impact"/>
              </a:rPr>
              <a:t>Buzzer  </a:t>
            </a:r>
            <a:endParaRPr b="1" sz="3400">
              <a:latin typeface="Impact"/>
              <a:ea typeface="Impact"/>
              <a:cs typeface="Impact"/>
              <a:sym typeface="Impact"/>
            </a:endParaRPr>
          </a:p>
        </p:txBody>
      </p:sp>
      <p:cxnSp>
        <p:nvCxnSpPr>
          <p:cNvPr id="282" name="Google Shape;282;p52"/>
          <p:cNvCxnSpPr/>
          <p:nvPr/>
        </p:nvCxnSpPr>
        <p:spPr>
          <a:xfrm>
            <a:off x="11548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83" name="Google Shape;283;p52"/>
          <p:cNvSpPr txBox="1"/>
          <p:nvPr/>
        </p:nvSpPr>
        <p:spPr>
          <a:xfrm>
            <a:off x="439350" y="1210775"/>
            <a:ext cx="4414800" cy="2770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Courier New"/>
                <a:ea typeface="Courier New"/>
                <a:cs typeface="Courier New"/>
                <a:sym typeface="Courier New"/>
              </a:rPr>
              <a:t>The working principle of a passive buzzer is to use a PWM signal(Pulse Width Modulation) that generates sound to create vibrations in the air.</a:t>
            </a:r>
            <a:endParaRPr>
              <a:solidFill>
                <a:schemeClr val="lt1"/>
              </a:solidFill>
              <a:latin typeface="Courier New"/>
              <a:ea typeface="Courier New"/>
              <a:cs typeface="Courier New"/>
              <a:sym typeface="Courier New"/>
            </a:endParaRPr>
          </a:p>
          <a:p>
            <a:pPr indent="0" lvl="0" marL="0" rtl="0" algn="just">
              <a:spcBef>
                <a:spcPts val="0"/>
              </a:spcBef>
              <a:spcAft>
                <a:spcPts val="0"/>
              </a:spcAft>
              <a:buNone/>
            </a:pPr>
            <a:r>
              <a:t/>
            </a:r>
            <a:endParaRPr>
              <a:solidFill>
                <a:schemeClr val="lt1"/>
              </a:solidFill>
              <a:latin typeface="Courier New"/>
              <a:ea typeface="Courier New"/>
              <a:cs typeface="Courier New"/>
              <a:sym typeface="Courier New"/>
            </a:endParaRPr>
          </a:p>
          <a:p>
            <a:pPr indent="0" lvl="0" marL="0" rtl="0" algn="just">
              <a:spcBef>
                <a:spcPts val="0"/>
              </a:spcBef>
              <a:spcAft>
                <a:spcPts val="0"/>
              </a:spcAft>
              <a:buNone/>
            </a:pPr>
            <a:r>
              <a:rPr lang="en">
                <a:solidFill>
                  <a:schemeClr val="lt1"/>
                </a:solidFill>
                <a:latin typeface="Courier New"/>
                <a:ea typeface="Courier New"/>
                <a:cs typeface="Courier New"/>
                <a:sym typeface="Courier New"/>
              </a:rPr>
              <a:t>Modified according to the length of the vibration frequency, it can generate different sounds. For example, for a 523 Hz pulse, it can generate the Alto Do note, for a 587 Hz pulse, it can generate the Re note. With the help of the buzzer you can create a song.</a:t>
            </a:r>
            <a:endParaRPr>
              <a:solidFill>
                <a:schemeClr val="lt1"/>
              </a:solidFill>
              <a:latin typeface="Courier New"/>
              <a:ea typeface="Courier New"/>
              <a:cs typeface="Courier New"/>
              <a:sym typeface="Courier New"/>
            </a:endParaRPr>
          </a:p>
        </p:txBody>
      </p:sp>
      <p:pic>
        <p:nvPicPr>
          <p:cNvPr id="284" name="Google Shape;284;p52"/>
          <p:cNvPicPr preferRelativeResize="0"/>
          <p:nvPr/>
        </p:nvPicPr>
        <p:blipFill>
          <a:blip r:embed="rId3">
            <a:alphaModFix/>
          </a:blip>
          <a:stretch>
            <a:fillRect/>
          </a:stretch>
        </p:blipFill>
        <p:spPr>
          <a:xfrm>
            <a:off x="5468725" y="1393638"/>
            <a:ext cx="2835900" cy="2835875"/>
          </a:xfrm>
          <a:prstGeom prst="rect">
            <a:avLst/>
          </a:prstGeom>
          <a:noFill/>
          <a:ln>
            <a:noFill/>
          </a:ln>
        </p:spPr>
      </p:pic>
      <p:sp>
        <p:nvSpPr>
          <p:cNvPr id="285" name="Google Shape;285;p52"/>
          <p:cNvSpPr txBox="1"/>
          <p:nvPr/>
        </p:nvSpPr>
        <p:spPr>
          <a:xfrm>
            <a:off x="5259425" y="4412375"/>
            <a:ext cx="35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ourier New"/>
                <a:ea typeface="Courier New"/>
                <a:cs typeface="Courier New"/>
                <a:sym typeface="Courier New"/>
              </a:rPr>
              <a:t>A passive buzzer</a:t>
            </a:r>
            <a:r>
              <a:rPr lang="en">
                <a:solidFill>
                  <a:schemeClr val="lt1"/>
                </a:solidFill>
                <a:latin typeface="Courier New"/>
                <a:ea typeface="Courier New"/>
                <a:cs typeface="Courier New"/>
                <a:sym typeface="Courier New"/>
              </a:rPr>
              <a:t> used for sound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0" st="0"/>
                                            </p:txEl>
                                          </p:spTgt>
                                        </p:tgtEl>
                                        <p:attrNameLst>
                                          <p:attrName>style.visibility</p:attrName>
                                        </p:attrNameLst>
                                      </p:cBhvr>
                                      <p:to>
                                        <p:strVal val="visible"/>
                                      </p:to>
                                    </p:set>
                                    <p:animEffect filter="fade" transition="in">
                                      <p:cBhvr>
                                        <p:cTn dur="1000"/>
                                        <p:tgtEl>
                                          <p:spTgt spid="2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1" st="1"/>
                                            </p:txEl>
                                          </p:spTgt>
                                        </p:tgtEl>
                                        <p:attrNameLst>
                                          <p:attrName>style.visibility</p:attrName>
                                        </p:attrNameLst>
                                      </p:cBhvr>
                                      <p:to>
                                        <p:strVal val="visible"/>
                                      </p:to>
                                    </p:set>
                                    <p:animEffect filter="fade" transition="in">
                                      <p:cBhvr>
                                        <p:cTn dur="1000"/>
                                        <p:tgtEl>
                                          <p:spTgt spid="2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2" st="2"/>
                                            </p:txEl>
                                          </p:spTgt>
                                        </p:tgtEl>
                                        <p:attrNameLst>
                                          <p:attrName>style.visibility</p:attrName>
                                        </p:attrNameLst>
                                      </p:cBhvr>
                                      <p:to>
                                        <p:strVal val="visible"/>
                                      </p:to>
                                    </p:set>
                                    <p:animEffect filter="fade" transition="in">
                                      <p:cBhvr>
                                        <p:cTn dur="1000"/>
                                        <p:tgtEl>
                                          <p:spTgt spid="2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3"/>
          <p:cNvSpPr txBox="1"/>
          <p:nvPr>
            <p:ph idx="4" type="title"/>
          </p:nvPr>
        </p:nvSpPr>
        <p:spPr>
          <a:xfrm>
            <a:off x="503625" y="48640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Impact"/>
                <a:ea typeface="Impact"/>
                <a:cs typeface="Impact"/>
                <a:sym typeface="Impact"/>
              </a:rPr>
              <a:t>LCD I2C</a:t>
            </a:r>
            <a:endParaRPr sz="3100">
              <a:latin typeface="Impact"/>
              <a:ea typeface="Impact"/>
              <a:cs typeface="Impact"/>
              <a:sym typeface="Impact"/>
            </a:endParaRPr>
          </a:p>
        </p:txBody>
      </p:sp>
      <p:cxnSp>
        <p:nvCxnSpPr>
          <p:cNvPr id="291" name="Google Shape;291;p5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92" name="Google Shape;292;p53"/>
          <p:cNvSpPr txBox="1"/>
          <p:nvPr/>
        </p:nvSpPr>
        <p:spPr>
          <a:xfrm>
            <a:off x="503625" y="1382325"/>
            <a:ext cx="46293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Courier New"/>
                <a:ea typeface="Courier New"/>
                <a:cs typeface="Courier New"/>
                <a:sym typeface="Courier New"/>
              </a:rPr>
              <a:t>The LCD IC2 is a LCD with the potentiometer already connected to the display. In consequence, it has only 4 pins to connect with the motherboard.</a:t>
            </a:r>
            <a:endParaRPr>
              <a:solidFill>
                <a:schemeClr val="lt1"/>
              </a:solidFill>
            </a:endParaRPr>
          </a:p>
        </p:txBody>
      </p:sp>
      <p:sp>
        <p:nvSpPr>
          <p:cNvPr id="293" name="Google Shape;293;p53"/>
          <p:cNvSpPr txBox="1"/>
          <p:nvPr/>
        </p:nvSpPr>
        <p:spPr>
          <a:xfrm>
            <a:off x="5331575" y="4204100"/>
            <a:ext cx="3649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ourier New"/>
                <a:ea typeface="Courier New"/>
                <a:cs typeface="Courier New"/>
                <a:sym typeface="Courier New"/>
              </a:rPr>
              <a:t>Liquid Crystal Display I2C</a:t>
            </a:r>
            <a:endParaRPr sz="1200">
              <a:solidFill>
                <a:schemeClr val="lt1"/>
              </a:solidFill>
              <a:latin typeface="Courier New"/>
              <a:ea typeface="Courier New"/>
              <a:cs typeface="Courier New"/>
              <a:sym typeface="Courier New"/>
            </a:endParaRPr>
          </a:p>
        </p:txBody>
      </p:sp>
      <p:pic>
        <p:nvPicPr>
          <p:cNvPr id="294" name="Google Shape;294;p53"/>
          <p:cNvPicPr preferRelativeResize="0"/>
          <p:nvPr/>
        </p:nvPicPr>
        <p:blipFill>
          <a:blip r:embed="rId3">
            <a:alphaModFix/>
          </a:blip>
          <a:stretch>
            <a:fillRect/>
          </a:stretch>
        </p:blipFill>
        <p:spPr>
          <a:xfrm>
            <a:off x="5285325" y="381000"/>
            <a:ext cx="3670699" cy="3670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4"/>
          <p:cNvSpPr txBox="1"/>
          <p:nvPr>
            <p:ph type="title"/>
          </p:nvPr>
        </p:nvSpPr>
        <p:spPr>
          <a:xfrm>
            <a:off x="5468150" y="2196450"/>
            <a:ext cx="3342600" cy="75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900">
                <a:solidFill>
                  <a:schemeClr val="lt2"/>
                </a:solidFill>
                <a:latin typeface="Impact"/>
                <a:ea typeface="Impact"/>
                <a:cs typeface="Impact"/>
                <a:sym typeface="Impact"/>
              </a:rPr>
              <a:t>Arduino UNO</a:t>
            </a:r>
            <a:endParaRPr/>
          </a:p>
        </p:txBody>
      </p:sp>
      <p:cxnSp>
        <p:nvCxnSpPr>
          <p:cNvPr id="300" name="Google Shape;300;p54"/>
          <p:cNvCxnSpPr/>
          <p:nvPr/>
        </p:nvCxnSpPr>
        <p:spPr>
          <a:xfrm>
            <a:off x="5453750" y="1540302"/>
            <a:ext cx="0" cy="21897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01" name="Google Shape;301;p54"/>
          <p:cNvPicPr preferRelativeResize="0"/>
          <p:nvPr/>
        </p:nvPicPr>
        <p:blipFill>
          <a:blip r:embed="rId3">
            <a:alphaModFix/>
          </a:blip>
          <a:stretch>
            <a:fillRect/>
          </a:stretch>
        </p:blipFill>
        <p:spPr>
          <a:xfrm>
            <a:off x="313975" y="885725"/>
            <a:ext cx="5010952" cy="349885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title"/>
          </p:nvPr>
        </p:nvSpPr>
        <p:spPr>
          <a:xfrm>
            <a:off x="938500" y="445025"/>
            <a:ext cx="5735700" cy="5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Impact"/>
                <a:ea typeface="Impact"/>
                <a:cs typeface="Impact"/>
                <a:sym typeface="Impact"/>
              </a:rPr>
              <a:t>What we used</a:t>
            </a:r>
            <a:endParaRPr sz="2800">
              <a:latin typeface="Impact"/>
              <a:ea typeface="Impact"/>
              <a:cs typeface="Impact"/>
              <a:sym typeface="Impact"/>
            </a:endParaRPr>
          </a:p>
        </p:txBody>
      </p:sp>
      <p:sp>
        <p:nvSpPr>
          <p:cNvPr id="167" name="Google Shape;167;p37"/>
          <p:cNvSpPr txBox="1"/>
          <p:nvPr>
            <p:ph idx="1" type="body"/>
          </p:nvPr>
        </p:nvSpPr>
        <p:spPr>
          <a:xfrm>
            <a:off x="535775" y="1133438"/>
            <a:ext cx="6322200" cy="9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The main idea is the design of a mechanism that simulates the process of unlocking an intercom.</a:t>
            </a:r>
            <a:endParaRPr>
              <a:latin typeface="Courier New"/>
              <a:ea typeface="Courier New"/>
              <a:cs typeface="Courier New"/>
              <a:sym typeface="Courier New"/>
            </a:endParaRPr>
          </a:p>
          <a:p>
            <a:pPr indent="0" lvl="0" marL="0" rtl="0" algn="l">
              <a:spcBef>
                <a:spcPts val="1600"/>
              </a:spcBef>
              <a:spcAft>
                <a:spcPts val="1600"/>
              </a:spcAft>
              <a:buNone/>
            </a:pPr>
            <a:r>
              <a:rPr lang="en">
                <a:latin typeface="Courier New"/>
                <a:ea typeface="Courier New"/>
                <a:cs typeface="Courier New"/>
                <a:sym typeface="Courier New"/>
              </a:rPr>
              <a:t>For the design mechanism the next components were used:</a:t>
            </a:r>
            <a:endParaRPr>
              <a:latin typeface="Courier New"/>
              <a:ea typeface="Courier New"/>
              <a:cs typeface="Courier New"/>
              <a:sym typeface="Courier New"/>
            </a:endParaRPr>
          </a:p>
        </p:txBody>
      </p:sp>
      <p:cxnSp>
        <p:nvCxnSpPr>
          <p:cNvPr id="168" name="Google Shape;168;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69" name="Google Shape;169;p37"/>
          <p:cNvPicPr preferRelativeResize="0"/>
          <p:nvPr/>
        </p:nvPicPr>
        <p:blipFill>
          <a:blip r:embed="rId3">
            <a:alphaModFix/>
          </a:blip>
          <a:stretch>
            <a:fillRect/>
          </a:stretch>
        </p:blipFill>
        <p:spPr>
          <a:xfrm>
            <a:off x="595600" y="2156427"/>
            <a:ext cx="2533376" cy="2090475"/>
          </a:xfrm>
          <a:prstGeom prst="rect">
            <a:avLst/>
          </a:prstGeom>
          <a:noFill/>
          <a:ln>
            <a:noFill/>
          </a:ln>
        </p:spPr>
      </p:pic>
      <p:sp>
        <p:nvSpPr>
          <p:cNvPr id="170" name="Google Shape;170;p37"/>
          <p:cNvSpPr txBox="1"/>
          <p:nvPr/>
        </p:nvSpPr>
        <p:spPr>
          <a:xfrm>
            <a:off x="367000" y="4296975"/>
            <a:ext cx="2983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Courier New"/>
                <a:ea typeface="Courier New"/>
                <a:cs typeface="Courier New"/>
                <a:sym typeface="Courier New"/>
              </a:rPr>
              <a:t>Breadboard to create the circuits</a:t>
            </a:r>
            <a:endParaRPr>
              <a:solidFill>
                <a:schemeClr val="lt1"/>
              </a:solidFill>
              <a:latin typeface="Courier New"/>
              <a:ea typeface="Courier New"/>
              <a:cs typeface="Courier New"/>
              <a:sym typeface="Courier New"/>
            </a:endParaRPr>
          </a:p>
        </p:txBody>
      </p:sp>
      <p:sp>
        <p:nvSpPr>
          <p:cNvPr id="171" name="Google Shape;171;p37"/>
          <p:cNvSpPr txBox="1"/>
          <p:nvPr/>
        </p:nvSpPr>
        <p:spPr>
          <a:xfrm>
            <a:off x="4109725" y="4296975"/>
            <a:ext cx="475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Courier New"/>
                <a:ea typeface="Courier New"/>
                <a:cs typeface="Courier New"/>
                <a:sym typeface="Courier New"/>
              </a:rPr>
              <a:t>Motherboard</a:t>
            </a:r>
            <a:r>
              <a:rPr lang="en">
                <a:solidFill>
                  <a:schemeClr val="lt1"/>
                </a:solidFill>
                <a:latin typeface="Courier New"/>
                <a:ea typeface="Courier New"/>
                <a:cs typeface="Courier New"/>
                <a:sym typeface="Courier New"/>
              </a:rPr>
              <a:t> Arduino UNO</a:t>
            </a:r>
            <a:endParaRPr>
              <a:solidFill>
                <a:schemeClr val="lt1"/>
              </a:solidFill>
            </a:endParaRPr>
          </a:p>
        </p:txBody>
      </p:sp>
      <p:pic>
        <p:nvPicPr>
          <p:cNvPr id="172" name="Google Shape;172;p37"/>
          <p:cNvPicPr preferRelativeResize="0"/>
          <p:nvPr/>
        </p:nvPicPr>
        <p:blipFill>
          <a:blip r:embed="rId4">
            <a:alphaModFix/>
          </a:blip>
          <a:stretch>
            <a:fillRect/>
          </a:stretch>
        </p:blipFill>
        <p:spPr>
          <a:xfrm>
            <a:off x="4574125" y="2106350"/>
            <a:ext cx="3830485" cy="21405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0" st="0"/>
                                            </p:txEl>
                                          </p:spTgt>
                                        </p:tgtEl>
                                        <p:attrNameLst>
                                          <p:attrName>style.visibility</p:attrName>
                                        </p:attrNameLst>
                                      </p:cBhvr>
                                      <p:to>
                                        <p:strVal val="visible"/>
                                      </p:to>
                                    </p:set>
                                    <p:animEffect filter="fade" transition="in">
                                      <p:cBhvr>
                                        <p:cTn dur="1000"/>
                                        <p:tgtEl>
                                          <p:spTgt spid="1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1" st="1"/>
                                            </p:txEl>
                                          </p:spTgt>
                                        </p:tgtEl>
                                        <p:attrNameLst>
                                          <p:attrName>style.visibility</p:attrName>
                                        </p:attrNameLst>
                                      </p:cBhvr>
                                      <p:to>
                                        <p:strVal val="visible"/>
                                      </p:to>
                                    </p:set>
                                    <p:animEffect filter="fade" transition="in">
                                      <p:cBhvr>
                                        <p:cTn dur="1000"/>
                                        <p:tgtEl>
                                          <p:spTgt spid="1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cxnSp>
        <p:nvCxnSpPr>
          <p:cNvPr id="306" name="Google Shape;306;p5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07" name="Google Shape;307;p55"/>
          <p:cNvPicPr preferRelativeResize="0"/>
          <p:nvPr/>
        </p:nvPicPr>
        <p:blipFill>
          <a:blip r:embed="rId3">
            <a:alphaModFix/>
          </a:blip>
          <a:stretch>
            <a:fillRect/>
          </a:stretch>
        </p:blipFill>
        <p:spPr>
          <a:xfrm>
            <a:off x="152400" y="1864525"/>
            <a:ext cx="4166151" cy="3126576"/>
          </a:xfrm>
          <a:prstGeom prst="rect">
            <a:avLst/>
          </a:prstGeom>
          <a:noFill/>
          <a:ln>
            <a:noFill/>
          </a:ln>
        </p:spPr>
      </p:pic>
      <p:pic>
        <p:nvPicPr>
          <p:cNvPr id="308" name="Google Shape;308;p55"/>
          <p:cNvPicPr preferRelativeResize="0"/>
          <p:nvPr/>
        </p:nvPicPr>
        <p:blipFill>
          <a:blip r:embed="rId4">
            <a:alphaModFix/>
          </a:blip>
          <a:stretch>
            <a:fillRect/>
          </a:stretch>
        </p:blipFill>
        <p:spPr>
          <a:xfrm>
            <a:off x="4470951" y="152400"/>
            <a:ext cx="4520649" cy="3392607"/>
          </a:xfrm>
          <a:prstGeom prst="rect">
            <a:avLst/>
          </a:prstGeom>
          <a:noFill/>
          <a:ln>
            <a:noFill/>
          </a:ln>
        </p:spPr>
      </p:pic>
      <p:sp>
        <p:nvSpPr>
          <p:cNvPr id="309" name="Google Shape;309;p55"/>
          <p:cNvSpPr txBox="1"/>
          <p:nvPr/>
        </p:nvSpPr>
        <p:spPr>
          <a:xfrm>
            <a:off x="260575" y="414025"/>
            <a:ext cx="3949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accent1"/>
                </a:solidFill>
                <a:latin typeface="Courier New"/>
                <a:ea typeface="Courier New"/>
                <a:cs typeface="Courier New"/>
                <a:sym typeface="Courier New"/>
              </a:rPr>
              <a:t>The process of making:</a:t>
            </a:r>
            <a:endParaRPr b="1" sz="1700">
              <a:solidFill>
                <a:schemeClr val="accent1"/>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1000"/>
                                        <p:tgtEl>
                                          <p:spTgt spid="30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cxnSp>
        <p:nvCxnSpPr>
          <p:cNvPr id="314" name="Google Shape;314;p5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15" name="Google Shape;315;p56"/>
          <p:cNvPicPr preferRelativeResize="0"/>
          <p:nvPr/>
        </p:nvPicPr>
        <p:blipFill>
          <a:blip r:embed="rId3">
            <a:alphaModFix/>
          </a:blip>
          <a:stretch>
            <a:fillRect/>
          </a:stretch>
        </p:blipFill>
        <p:spPr>
          <a:xfrm>
            <a:off x="152400" y="152400"/>
            <a:ext cx="3629025" cy="4838700"/>
          </a:xfrm>
          <a:prstGeom prst="rect">
            <a:avLst/>
          </a:prstGeom>
          <a:noFill/>
          <a:ln>
            <a:noFill/>
          </a:ln>
        </p:spPr>
      </p:pic>
      <p:pic>
        <p:nvPicPr>
          <p:cNvPr id="316" name="Google Shape;316;p56"/>
          <p:cNvPicPr preferRelativeResize="0"/>
          <p:nvPr/>
        </p:nvPicPr>
        <p:blipFill>
          <a:blip r:embed="rId4">
            <a:alphaModFix/>
          </a:blip>
          <a:stretch>
            <a:fillRect/>
          </a:stretch>
        </p:blipFill>
        <p:spPr>
          <a:xfrm>
            <a:off x="3933825" y="1078725"/>
            <a:ext cx="5057774" cy="37933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cxnSp>
        <p:nvCxnSpPr>
          <p:cNvPr id="321" name="Google Shape;321;p5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22" name="Google Shape;322;p57"/>
          <p:cNvPicPr preferRelativeResize="0"/>
          <p:nvPr/>
        </p:nvPicPr>
        <p:blipFill>
          <a:blip r:embed="rId3">
            <a:alphaModFix/>
          </a:blip>
          <a:stretch>
            <a:fillRect/>
          </a:stretch>
        </p:blipFill>
        <p:spPr>
          <a:xfrm>
            <a:off x="152400" y="152400"/>
            <a:ext cx="3629025" cy="4838700"/>
          </a:xfrm>
          <a:prstGeom prst="rect">
            <a:avLst/>
          </a:prstGeom>
          <a:noFill/>
          <a:ln>
            <a:noFill/>
          </a:ln>
        </p:spPr>
      </p:pic>
      <p:pic>
        <p:nvPicPr>
          <p:cNvPr id="323" name="Google Shape;323;p57"/>
          <p:cNvPicPr preferRelativeResize="0"/>
          <p:nvPr/>
        </p:nvPicPr>
        <p:blipFill>
          <a:blip r:embed="rId4">
            <a:alphaModFix/>
          </a:blip>
          <a:stretch>
            <a:fillRect/>
          </a:stretch>
        </p:blipFill>
        <p:spPr>
          <a:xfrm>
            <a:off x="5037525" y="109525"/>
            <a:ext cx="3629025"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cxnSp>
        <p:nvCxnSpPr>
          <p:cNvPr id="328" name="Google Shape;328;p58"/>
          <p:cNvCxnSpPr/>
          <p:nvPr/>
        </p:nvCxnSpPr>
        <p:spPr>
          <a:xfrm>
            <a:off x="841300" y="12542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29" name="Google Shape;329;p58"/>
          <p:cNvSpPr txBox="1"/>
          <p:nvPr/>
        </p:nvSpPr>
        <p:spPr>
          <a:xfrm>
            <a:off x="263725" y="823125"/>
            <a:ext cx="6172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2"/>
                </a:solidFill>
                <a:latin typeface="Courier New"/>
                <a:ea typeface="Courier New"/>
                <a:cs typeface="Courier New"/>
                <a:sym typeface="Courier New"/>
              </a:rPr>
              <a:t>A video demonstration here :</a:t>
            </a:r>
            <a:endParaRPr sz="1600">
              <a:solidFill>
                <a:schemeClr val="lt2"/>
              </a:solidFill>
              <a:latin typeface="Courier New"/>
              <a:ea typeface="Courier New"/>
              <a:cs typeface="Courier New"/>
              <a:sym typeface="Courier New"/>
            </a:endParaRPr>
          </a:p>
        </p:txBody>
      </p:sp>
      <p:sp>
        <p:nvSpPr>
          <p:cNvPr id="330" name="Google Shape;330;p58"/>
          <p:cNvSpPr txBox="1"/>
          <p:nvPr/>
        </p:nvSpPr>
        <p:spPr>
          <a:xfrm>
            <a:off x="263725" y="1393725"/>
            <a:ext cx="805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https://drive.google.com/file/d/1cHPONS5QSmSHxG1cl3XyhdReoxNWwDpS/view?usp=sharing</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331" name="Google Shape;331;p58"/>
          <p:cNvSpPr txBox="1"/>
          <p:nvPr/>
        </p:nvSpPr>
        <p:spPr>
          <a:xfrm>
            <a:off x="263725" y="1765500"/>
            <a:ext cx="3563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2"/>
                </a:solidFill>
                <a:latin typeface="Courier New"/>
                <a:ea typeface="Courier New"/>
                <a:cs typeface="Courier New"/>
                <a:sym typeface="Courier New"/>
              </a:rPr>
              <a:t>Our code can be found</a:t>
            </a:r>
            <a:r>
              <a:rPr lang="en" sz="1600">
                <a:solidFill>
                  <a:schemeClr val="lt2"/>
                </a:solidFill>
                <a:latin typeface="Courier New"/>
                <a:ea typeface="Courier New"/>
                <a:cs typeface="Courier New"/>
                <a:sym typeface="Courier New"/>
              </a:rPr>
              <a:t> here:</a:t>
            </a:r>
            <a:endParaRPr/>
          </a:p>
        </p:txBody>
      </p:sp>
      <p:sp>
        <p:nvSpPr>
          <p:cNvPr id="332" name="Google Shape;332;p58"/>
          <p:cNvSpPr txBox="1"/>
          <p:nvPr/>
        </p:nvSpPr>
        <p:spPr>
          <a:xfrm>
            <a:off x="339600" y="2196600"/>
            <a:ext cx="488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https://github.com/plescaevelyn/door-unlocker-interphone</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BIBLIOGRAFIE</a:t>
            </a:r>
            <a:endParaRPr/>
          </a:p>
        </p:txBody>
      </p:sp>
      <p:cxnSp>
        <p:nvCxnSpPr>
          <p:cNvPr id="338" name="Google Shape;338;p5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39" name="Google Shape;339;p59"/>
          <p:cNvSpPr txBox="1"/>
          <p:nvPr>
            <p:ph idx="4294967295" type="title"/>
          </p:nvPr>
        </p:nvSpPr>
        <p:spPr>
          <a:xfrm>
            <a:off x="695245" y="3082358"/>
            <a:ext cx="25845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accent6"/>
                </a:solidFill>
              </a:rPr>
              <a:t>34%</a:t>
            </a:r>
            <a:endParaRPr sz="3600">
              <a:solidFill>
                <a:schemeClr val="accent6"/>
              </a:solidFill>
            </a:endParaRPr>
          </a:p>
        </p:txBody>
      </p:sp>
      <p:sp>
        <p:nvSpPr>
          <p:cNvPr id="340" name="Google Shape;340;p59"/>
          <p:cNvSpPr txBox="1"/>
          <p:nvPr>
            <p:ph idx="4294967295" type="subTitle"/>
          </p:nvPr>
        </p:nvSpPr>
        <p:spPr>
          <a:xfrm>
            <a:off x="1228345" y="3707257"/>
            <a:ext cx="1518300" cy="6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accent6"/>
                </a:solidFill>
              </a:rPr>
              <a:t>Mars is a cold place</a:t>
            </a:r>
            <a:endParaRPr sz="1400">
              <a:solidFill>
                <a:schemeClr val="accent6"/>
              </a:solidFill>
            </a:endParaRPr>
          </a:p>
        </p:txBody>
      </p:sp>
      <p:sp>
        <p:nvSpPr>
          <p:cNvPr id="341" name="Google Shape;341;p59"/>
          <p:cNvSpPr txBox="1"/>
          <p:nvPr>
            <p:ph idx="4294967295" type="subTitle"/>
          </p:nvPr>
        </p:nvSpPr>
        <p:spPr>
          <a:xfrm>
            <a:off x="3662400" y="3005901"/>
            <a:ext cx="1819200" cy="6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accent6"/>
                </a:solidFill>
              </a:rPr>
              <a:t>Mercury is the smallest planet</a:t>
            </a:r>
            <a:endParaRPr sz="1400">
              <a:solidFill>
                <a:schemeClr val="accent6"/>
              </a:solidFill>
            </a:endParaRPr>
          </a:p>
        </p:txBody>
      </p:sp>
      <p:sp>
        <p:nvSpPr>
          <p:cNvPr id="342" name="Google Shape;342;p59"/>
          <p:cNvSpPr txBox="1"/>
          <p:nvPr>
            <p:ph idx="4294967295" type="title"/>
          </p:nvPr>
        </p:nvSpPr>
        <p:spPr>
          <a:xfrm>
            <a:off x="5864240" y="1593759"/>
            <a:ext cx="25845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accent6"/>
                </a:solidFill>
              </a:rPr>
              <a:t>18%</a:t>
            </a:r>
            <a:endParaRPr sz="3600">
              <a:solidFill>
                <a:schemeClr val="accent6"/>
              </a:solidFill>
            </a:endParaRPr>
          </a:p>
        </p:txBody>
      </p:sp>
      <p:sp>
        <p:nvSpPr>
          <p:cNvPr id="343" name="Google Shape;343;p59"/>
          <p:cNvSpPr txBox="1"/>
          <p:nvPr/>
        </p:nvSpPr>
        <p:spPr>
          <a:xfrm>
            <a:off x="1026200" y="1290000"/>
            <a:ext cx="7824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Courier New"/>
              <a:buChar char="●"/>
            </a:pPr>
            <a:r>
              <a:rPr lang="en" u="sng">
                <a:solidFill>
                  <a:schemeClr val="hlink"/>
                </a:solidFill>
                <a:latin typeface="Courier New"/>
                <a:ea typeface="Courier New"/>
                <a:cs typeface="Courier New"/>
                <a:sym typeface="Courier New"/>
                <a:hlinkClick r:id="rId3"/>
              </a:rPr>
              <a:t>https://images-na.ssl-images-amazon.com/images/I/D1oC-c3G5TS.pdf</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u="sng">
                <a:solidFill>
                  <a:schemeClr val="hlink"/>
                </a:solidFill>
                <a:latin typeface="Courier New"/>
                <a:ea typeface="Courier New"/>
                <a:cs typeface="Courier New"/>
                <a:sym typeface="Courier New"/>
                <a:hlinkClick r:id="rId4"/>
              </a:rPr>
              <a:t>https://www.youtube.com/watch?v=FwbWvjq_iiM</a:t>
            </a:r>
            <a:endParaRPr>
              <a:solidFill>
                <a:schemeClr val="lt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8"/>
          <p:cNvSpPr txBox="1"/>
          <p:nvPr/>
        </p:nvSpPr>
        <p:spPr>
          <a:xfrm>
            <a:off x="373675" y="4102950"/>
            <a:ext cx="4049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Courier New"/>
                <a:ea typeface="Courier New"/>
                <a:cs typeface="Courier New"/>
                <a:sym typeface="Courier New"/>
              </a:rPr>
              <a:t>Servo motor SG90 used to simulate the door opening</a:t>
            </a:r>
            <a:endParaRPr>
              <a:solidFill>
                <a:schemeClr val="lt1"/>
              </a:solidFill>
              <a:latin typeface="Courier New"/>
              <a:ea typeface="Courier New"/>
              <a:cs typeface="Courier New"/>
              <a:sym typeface="Courier New"/>
            </a:endParaRPr>
          </a:p>
        </p:txBody>
      </p:sp>
      <p:pic>
        <p:nvPicPr>
          <p:cNvPr id="178" name="Google Shape;178;p38"/>
          <p:cNvPicPr preferRelativeResize="0"/>
          <p:nvPr/>
        </p:nvPicPr>
        <p:blipFill>
          <a:blip r:embed="rId3">
            <a:alphaModFix/>
          </a:blip>
          <a:stretch>
            <a:fillRect/>
          </a:stretch>
        </p:blipFill>
        <p:spPr>
          <a:xfrm>
            <a:off x="537551" y="587275"/>
            <a:ext cx="3721350" cy="3399250"/>
          </a:xfrm>
          <a:prstGeom prst="rect">
            <a:avLst/>
          </a:prstGeom>
          <a:noFill/>
          <a:ln>
            <a:noFill/>
          </a:ln>
        </p:spPr>
      </p:pic>
      <p:pic>
        <p:nvPicPr>
          <p:cNvPr id="179" name="Google Shape;179;p38"/>
          <p:cNvPicPr preferRelativeResize="0"/>
          <p:nvPr/>
        </p:nvPicPr>
        <p:blipFill>
          <a:blip r:embed="rId4">
            <a:alphaModFix/>
          </a:blip>
          <a:stretch>
            <a:fillRect/>
          </a:stretch>
        </p:blipFill>
        <p:spPr>
          <a:xfrm>
            <a:off x="4933525" y="860275"/>
            <a:ext cx="3794825" cy="2853250"/>
          </a:xfrm>
          <a:prstGeom prst="rect">
            <a:avLst/>
          </a:prstGeom>
          <a:noFill/>
          <a:ln>
            <a:noFill/>
          </a:ln>
        </p:spPr>
      </p:pic>
      <p:sp>
        <p:nvSpPr>
          <p:cNvPr id="180" name="Google Shape;180;p38"/>
          <p:cNvSpPr txBox="1"/>
          <p:nvPr/>
        </p:nvSpPr>
        <p:spPr>
          <a:xfrm>
            <a:off x="4857025" y="4102950"/>
            <a:ext cx="4049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Courier New"/>
                <a:ea typeface="Courier New"/>
                <a:cs typeface="Courier New"/>
                <a:sym typeface="Courier New"/>
              </a:rPr>
              <a:t>LCD I2C with 4 pins and integrated potentiometer</a:t>
            </a:r>
            <a:endParaRPr>
              <a:solidFill>
                <a:schemeClr val="lt1"/>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9"/>
          <p:cNvSpPr txBox="1"/>
          <p:nvPr/>
        </p:nvSpPr>
        <p:spPr>
          <a:xfrm>
            <a:off x="194075" y="4361250"/>
            <a:ext cx="4444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Courier New"/>
                <a:ea typeface="Courier New"/>
                <a:cs typeface="Courier New"/>
                <a:sym typeface="Courier New"/>
              </a:rPr>
              <a:t>Rc522 RFID Module for personalized scanning</a:t>
            </a:r>
            <a:endParaRPr>
              <a:solidFill>
                <a:schemeClr val="lt1"/>
              </a:solidFill>
              <a:latin typeface="Courier New"/>
              <a:ea typeface="Courier New"/>
              <a:cs typeface="Courier New"/>
              <a:sym typeface="Courier New"/>
            </a:endParaRPr>
          </a:p>
        </p:txBody>
      </p:sp>
      <p:sp>
        <p:nvSpPr>
          <p:cNvPr id="186" name="Google Shape;186;p39"/>
          <p:cNvSpPr txBox="1"/>
          <p:nvPr/>
        </p:nvSpPr>
        <p:spPr>
          <a:xfrm>
            <a:off x="4811325" y="4361250"/>
            <a:ext cx="425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ourier New"/>
                <a:ea typeface="Courier New"/>
                <a:cs typeface="Courier New"/>
                <a:sym typeface="Courier New"/>
              </a:rPr>
              <a:t>A passive </a:t>
            </a:r>
            <a:r>
              <a:rPr lang="en">
                <a:solidFill>
                  <a:schemeClr val="lt1"/>
                </a:solidFill>
                <a:latin typeface="Courier New"/>
                <a:ea typeface="Courier New"/>
                <a:cs typeface="Courier New"/>
                <a:sym typeface="Courier New"/>
              </a:rPr>
              <a:t>buzzer used for sound</a:t>
            </a:r>
            <a:endParaRPr>
              <a:solidFill>
                <a:schemeClr val="lt1"/>
              </a:solidFill>
              <a:latin typeface="Courier New"/>
              <a:ea typeface="Courier New"/>
              <a:cs typeface="Courier New"/>
              <a:sym typeface="Courier New"/>
            </a:endParaRPr>
          </a:p>
        </p:txBody>
      </p:sp>
      <p:pic>
        <p:nvPicPr>
          <p:cNvPr id="187" name="Google Shape;187;p39"/>
          <p:cNvPicPr preferRelativeResize="0"/>
          <p:nvPr/>
        </p:nvPicPr>
        <p:blipFill>
          <a:blip r:embed="rId3">
            <a:alphaModFix/>
          </a:blip>
          <a:stretch>
            <a:fillRect/>
          </a:stretch>
        </p:blipFill>
        <p:spPr>
          <a:xfrm>
            <a:off x="4606650" y="462000"/>
            <a:ext cx="4117133" cy="3674250"/>
          </a:xfrm>
          <a:prstGeom prst="rect">
            <a:avLst/>
          </a:prstGeom>
          <a:noFill/>
          <a:ln>
            <a:noFill/>
          </a:ln>
        </p:spPr>
      </p:pic>
      <p:pic>
        <p:nvPicPr>
          <p:cNvPr id="188" name="Google Shape;188;p39"/>
          <p:cNvPicPr preferRelativeResize="0"/>
          <p:nvPr/>
        </p:nvPicPr>
        <p:blipFill>
          <a:blip r:embed="rId4">
            <a:alphaModFix/>
          </a:blip>
          <a:stretch>
            <a:fillRect/>
          </a:stretch>
        </p:blipFill>
        <p:spPr>
          <a:xfrm>
            <a:off x="553116" y="462000"/>
            <a:ext cx="3620809" cy="3674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0"/>
          <p:cNvSpPr txBox="1"/>
          <p:nvPr/>
        </p:nvSpPr>
        <p:spPr>
          <a:xfrm>
            <a:off x="2936600" y="1866500"/>
            <a:ext cx="366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Courier New"/>
                <a:ea typeface="Courier New"/>
                <a:cs typeface="Courier New"/>
                <a:sym typeface="Courier New"/>
              </a:rPr>
              <a:t>2 resistors of 220 ohm</a:t>
            </a:r>
            <a:endParaRPr>
              <a:solidFill>
                <a:schemeClr val="lt1"/>
              </a:solidFill>
              <a:latin typeface="Courier New"/>
              <a:ea typeface="Courier New"/>
              <a:cs typeface="Courier New"/>
              <a:sym typeface="Courier New"/>
            </a:endParaRPr>
          </a:p>
        </p:txBody>
      </p:sp>
      <p:pic>
        <p:nvPicPr>
          <p:cNvPr id="194" name="Google Shape;194;p40"/>
          <p:cNvPicPr preferRelativeResize="0"/>
          <p:nvPr/>
        </p:nvPicPr>
        <p:blipFill>
          <a:blip r:embed="rId3">
            <a:alphaModFix/>
          </a:blip>
          <a:stretch>
            <a:fillRect/>
          </a:stretch>
        </p:blipFill>
        <p:spPr>
          <a:xfrm>
            <a:off x="818625" y="459524"/>
            <a:ext cx="7900151" cy="1279550"/>
          </a:xfrm>
          <a:prstGeom prst="rect">
            <a:avLst/>
          </a:prstGeom>
          <a:noFill/>
          <a:ln>
            <a:noFill/>
          </a:ln>
        </p:spPr>
      </p:pic>
      <p:pic>
        <p:nvPicPr>
          <p:cNvPr id="195" name="Google Shape;195;p40"/>
          <p:cNvPicPr preferRelativeResize="0"/>
          <p:nvPr/>
        </p:nvPicPr>
        <p:blipFill rotWithShape="1">
          <a:blip r:embed="rId4">
            <a:alphaModFix/>
          </a:blip>
          <a:srcRect b="27380" l="7798" r="7798" t="26291"/>
          <a:stretch/>
        </p:blipFill>
        <p:spPr>
          <a:xfrm>
            <a:off x="3119825" y="2329951"/>
            <a:ext cx="3297731" cy="1810051"/>
          </a:xfrm>
          <a:prstGeom prst="rect">
            <a:avLst/>
          </a:prstGeom>
          <a:noFill/>
          <a:ln>
            <a:noFill/>
          </a:ln>
        </p:spPr>
      </p:pic>
      <p:sp>
        <p:nvSpPr>
          <p:cNvPr id="196" name="Google Shape;196;p40"/>
          <p:cNvSpPr txBox="1"/>
          <p:nvPr/>
        </p:nvSpPr>
        <p:spPr>
          <a:xfrm>
            <a:off x="2936600" y="4409625"/>
            <a:ext cx="366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Courier New"/>
                <a:ea typeface="Courier New"/>
                <a:cs typeface="Courier New"/>
                <a:sym typeface="Courier New"/>
              </a:rPr>
              <a:t>Ultrasonic sensor HC-SR04</a:t>
            </a:r>
            <a:endParaRPr>
              <a:solidFill>
                <a:schemeClr val="lt1"/>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1"/>
          <p:cNvSpPr txBox="1"/>
          <p:nvPr/>
        </p:nvSpPr>
        <p:spPr>
          <a:xfrm>
            <a:off x="345275" y="43719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Courier New"/>
                <a:ea typeface="Courier New"/>
                <a:cs typeface="Courier New"/>
                <a:sym typeface="Courier New"/>
              </a:rPr>
              <a:t>Used LED s</a:t>
            </a:r>
            <a:endParaRPr>
              <a:solidFill>
                <a:schemeClr val="lt1"/>
              </a:solidFill>
              <a:latin typeface="Courier New"/>
              <a:ea typeface="Courier New"/>
              <a:cs typeface="Courier New"/>
              <a:sym typeface="Courier New"/>
            </a:endParaRPr>
          </a:p>
        </p:txBody>
      </p:sp>
      <p:sp>
        <p:nvSpPr>
          <p:cNvPr id="202" name="Google Shape;202;p41"/>
          <p:cNvSpPr txBox="1"/>
          <p:nvPr/>
        </p:nvSpPr>
        <p:spPr>
          <a:xfrm>
            <a:off x="4605650" y="4371975"/>
            <a:ext cx="4077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Courier New"/>
                <a:ea typeface="Courier New"/>
                <a:cs typeface="Courier New"/>
                <a:sym typeface="Courier New"/>
              </a:rPr>
              <a:t>M</a:t>
            </a:r>
            <a:r>
              <a:rPr lang="en">
                <a:solidFill>
                  <a:schemeClr val="lt1"/>
                </a:solidFill>
                <a:latin typeface="Courier New"/>
                <a:ea typeface="Courier New"/>
                <a:cs typeface="Courier New"/>
                <a:sym typeface="Courier New"/>
              </a:rPr>
              <a:t>ale-to-male wires and female-to-male wires</a:t>
            </a:r>
            <a:endParaRPr>
              <a:solidFill>
                <a:schemeClr val="lt1"/>
              </a:solidFill>
              <a:latin typeface="Courier New"/>
              <a:ea typeface="Courier New"/>
              <a:cs typeface="Courier New"/>
              <a:sym typeface="Courier New"/>
            </a:endParaRPr>
          </a:p>
        </p:txBody>
      </p:sp>
      <p:pic>
        <p:nvPicPr>
          <p:cNvPr id="203" name="Google Shape;203;p41"/>
          <p:cNvPicPr preferRelativeResize="0"/>
          <p:nvPr/>
        </p:nvPicPr>
        <p:blipFill>
          <a:blip r:embed="rId3">
            <a:alphaModFix/>
          </a:blip>
          <a:stretch>
            <a:fillRect/>
          </a:stretch>
        </p:blipFill>
        <p:spPr>
          <a:xfrm>
            <a:off x="345275" y="1723688"/>
            <a:ext cx="3333750" cy="2514600"/>
          </a:xfrm>
          <a:prstGeom prst="rect">
            <a:avLst/>
          </a:prstGeom>
          <a:noFill/>
          <a:ln>
            <a:noFill/>
          </a:ln>
        </p:spPr>
      </p:pic>
      <p:pic>
        <p:nvPicPr>
          <p:cNvPr id="204" name="Google Shape;204;p41"/>
          <p:cNvPicPr preferRelativeResize="0"/>
          <p:nvPr/>
        </p:nvPicPr>
        <p:blipFill>
          <a:blip r:embed="rId4">
            <a:alphaModFix/>
          </a:blip>
          <a:stretch>
            <a:fillRect/>
          </a:stretch>
        </p:blipFill>
        <p:spPr>
          <a:xfrm>
            <a:off x="4605642" y="1723700"/>
            <a:ext cx="4016833" cy="2514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2"/>
          <p:cNvSpPr txBox="1"/>
          <p:nvPr>
            <p:ph type="title"/>
          </p:nvPr>
        </p:nvSpPr>
        <p:spPr>
          <a:xfrm>
            <a:off x="398875" y="332300"/>
            <a:ext cx="5353500" cy="78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Impact"/>
                <a:ea typeface="Impact"/>
                <a:cs typeface="Impact"/>
                <a:sym typeface="Impact"/>
              </a:rPr>
              <a:t>HOW DOES IT WORK</a:t>
            </a:r>
            <a:r>
              <a:rPr lang="en" sz="3000">
                <a:latin typeface="Impact"/>
                <a:ea typeface="Impact"/>
                <a:cs typeface="Impact"/>
                <a:sym typeface="Impact"/>
              </a:rPr>
              <a:t>?</a:t>
            </a:r>
            <a:endParaRPr sz="3000">
              <a:solidFill>
                <a:schemeClr val="accent1"/>
              </a:solidFill>
              <a:latin typeface="Impact"/>
              <a:ea typeface="Impact"/>
              <a:cs typeface="Impact"/>
              <a:sym typeface="Impact"/>
            </a:endParaRPr>
          </a:p>
        </p:txBody>
      </p:sp>
      <p:sp>
        <p:nvSpPr>
          <p:cNvPr id="210" name="Google Shape;210;p42"/>
          <p:cNvSpPr txBox="1"/>
          <p:nvPr>
            <p:ph idx="1" type="body"/>
          </p:nvPr>
        </p:nvSpPr>
        <p:spPr>
          <a:xfrm>
            <a:off x="338425" y="1114400"/>
            <a:ext cx="6026700" cy="3016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Courier New"/>
                <a:ea typeface="Courier New"/>
                <a:cs typeface="Courier New"/>
                <a:sym typeface="Courier New"/>
              </a:rPr>
              <a:t>After the programme is activated the LCD display doesn’t show anything.</a:t>
            </a:r>
            <a:endParaRPr>
              <a:latin typeface="Courier New"/>
              <a:ea typeface="Courier New"/>
              <a:cs typeface="Courier New"/>
              <a:sym typeface="Courier New"/>
            </a:endParaRPr>
          </a:p>
          <a:p>
            <a:pPr indent="0" lvl="0" marL="0" rtl="0" algn="just">
              <a:spcBef>
                <a:spcPts val="1600"/>
              </a:spcBef>
              <a:spcAft>
                <a:spcPts val="0"/>
              </a:spcAft>
              <a:buNone/>
            </a:pPr>
            <a:r>
              <a:rPr lang="en">
                <a:latin typeface="Courier New"/>
                <a:ea typeface="Courier New"/>
                <a:cs typeface="Courier New"/>
                <a:sym typeface="Courier New"/>
              </a:rPr>
              <a:t>When the ultrasonic sensor senses an object close to it (distance 30cm or less) the LCD display shows the message:  </a:t>
            </a:r>
            <a:r>
              <a:rPr lang="en">
                <a:latin typeface="Courier New"/>
                <a:ea typeface="Courier New"/>
                <a:cs typeface="Courier New"/>
                <a:sym typeface="Courier New"/>
              </a:rPr>
              <a:t>Buna ziua Prezentați cardu(l). </a:t>
            </a:r>
            <a:endParaRPr>
              <a:latin typeface="Courier New"/>
              <a:ea typeface="Courier New"/>
              <a:cs typeface="Courier New"/>
              <a:sym typeface="Courier New"/>
            </a:endParaRPr>
          </a:p>
          <a:p>
            <a:pPr indent="0" lvl="0" marL="0" rtl="0" algn="just">
              <a:spcBef>
                <a:spcPts val="1600"/>
              </a:spcBef>
              <a:spcAft>
                <a:spcPts val="0"/>
              </a:spcAft>
              <a:buNone/>
            </a:pPr>
            <a:r>
              <a:rPr lang="en">
                <a:latin typeface="Courier New"/>
                <a:ea typeface="Courier New"/>
                <a:cs typeface="Courier New"/>
                <a:sym typeface="Courier New"/>
              </a:rPr>
              <a:t>If the ultrasonic sensor senses an object close to it and the electromagnetic card is put next to the RFID module, the SG90 servo motor opens the door and the green LED turns on and the buzzer makes a specific sound.</a:t>
            </a:r>
            <a:endParaRPr>
              <a:latin typeface="Courier New"/>
              <a:ea typeface="Courier New"/>
              <a:cs typeface="Courier New"/>
              <a:sym typeface="Courier New"/>
            </a:endParaRPr>
          </a:p>
          <a:p>
            <a:pPr indent="0" lvl="0" marL="0" rtl="0" algn="just">
              <a:spcBef>
                <a:spcPts val="1600"/>
              </a:spcBef>
              <a:spcAft>
                <a:spcPts val="0"/>
              </a:spcAft>
              <a:buNone/>
            </a:pPr>
            <a:r>
              <a:rPr lang="en">
                <a:latin typeface="Courier New"/>
                <a:ea typeface="Courier New"/>
                <a:cs typeface="Courier New"/>
                <a:sym typeface="Courier New"/>
              </a:rPr>
              <a:t>If the ultrasonic sensor doesn’t sense an object close to it and the electromagnetic card is put next to the RFID module, the SG90 servo motor doesn’t open the door and the red LED stays on.</a:t>
            </a:r>
            <a:endParaRPr>
              <a:latin typeface="Courier New"/>
              <a:ea typeface="Courier New"/>
              <a:cs typeface="Courier New"/>
              <a:sym typeface="Courier New"/>
            </a:endParaRPr>
          </a:p>
          <a:p>
            <a:pPr indent="0" lvl="0" marL="0" rtl="0" algn="just">
              <a:spcBef>
                <a:spcPts val="1600"/>
              </a:spcBef>
              <a:spcAft>
                <a:spcPts val="1600"/>
              </a:spcAft>
              <a:buNone/>
            </a:pPr>
            <a:r>
              <a:t/>
            </a:r>
            <a:endParaRPr>
              <a:latin typeface="Courier New"/>
              <a:ea typeface="Courier New"/>
              <a:cs typeface="Courier New"/>
              <a:sym typeface="Courier New"/>
            </a:endParaRPr>
          </a:p>
        </p:txBody>
      </p:sp>
      <p:cxnSp>
        <p:nvCxnSpPr>
          <p:cNvPr id="211" name="Google Shape;211;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0" st="0"/>
                                            </p:txEl>
                                          </p:spTgt>
                                        </p:tgtEl>
                                        <p:attrNameLst>
                                          <p:attrName>style.visibility</p:attrName>
                                        </p:attrNameLst>
                                      </p:cBhvr>
                                      <p:to>
                                        <p:strVal val="visible"/>
                                      </p:to>
                                    </p:set>
                                    <p:animEffect filter="fade" transition="in">
                                      <p:cBhvr>
                                        <p:cTn dur="1000"/>
                                        <p:tgtEl>
                                          <p:spTgt spid="2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1" st="1"/>
                                            </p:txEl>
                                          </p:spTgt>
                                        </p:tgtEl>
                                        <p:attrNameLst>
                                          <p:attrName>style.visibility</p:attrName>
                                        </p:attrNameLst>
                                      </p:cBhvr>
                                      <p:to>
                                        <p:strVal val="visible"/>
                                      </p:to>
                                    </p:set>
                                    <p:animEffect filter="fade" transition="in">
                                      <p:cBhvr>
                                        <p:cTn dur="1000"/>
                                        <p:tgtEl>
                                          <p:spTgt spid="2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2" st="2"/>
                                            </p:txEl>
                                          </p:spTgt>
                                        </p:tgtEl>
                                        <p:attrNameLst>
                                          <p:attrName>style.visibility</p:attrName>
                                        </p:attrNameLst>
                                      </p:cBhvr>
                                      <p:to>
                                        <p:strVal val="visible"/>
                                      </p:to>
                                    </p:set>
                                    <p:animEffect filter="fade" transition="in">
                                      <p:cBhvr>
                                        <p:cTn dur="1000"/>
                                        <p:tgtEl>
                                          <p:spTgt spid="2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3" st="3"/>
                                            </p:txEl>
                                          </p:spTgt>
                                        </p:tgtEl>
                                        <p:attrNameLst>
                                          <p:attrName>style.visibility</p:attrName>
                                        </p:attrNameLst>
                                      </p:cBhvr>
                                      <p:to>
                                        <p:strVal val="visible"/>
                                      </p:to>
                                    </p:set>
                                    <p:animEffect filter="fade" transition="in">
                                      <p:cBhvr>
                                        <p:cTn dur="1000"/>
                                        <p:tgtEl>
                                          <p:spTgt spid="2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4" st="4"/>
                                            </p:txEl>
                                          </p:spTgt>
                                        </p:tgtEl>
                                        <p:attrNameLst>
                                          <p:attrName>style.visibility</p:attrName>
                                        </p:attrNameLst>
                                      </p:cBhvr>
                                      <p:to>
                                        <p:strVal val="visible"/>
                                      </p:to>
                                    </p:set>
                                    <p:animEffect filter="fade" transition="in">
                                      <p:cBhvr>
                                        <p:cTn dur="1000"/>
                                        <p:tgtEl>
                                          <p:spTgt spid="21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43"/>
          <p:cNvPicPr preferRelativeResize="0"/>
          <p:nvPr/>
        </p:nvPicPr>
        <p:blipFill>
          <a:blip r:embed="rId3">
            <a:alphaModFix/>
          </a:blip>
          <a:stretch>
            <a:fillRect/>
          </a:stretch>
        </p:blipFill>
        <p:spPr>
          <a:xfrm>
            <a:off x="152400" y="152400"/>
            <a:ext cx="3761086" cy="4838701"/>
          </a:xfrm>
          <a:prstGeom prst="rect">
            <a:avLst/>
          </a:prstGeom>
          <a:noFill/>
          <a:ln>
            <a:noFill/>
          </a:ln>
        </p:spPr>
      </p:pic>
      <p:pic>
        <p:nvPicPr>
          <p:cNvPr id="217" name="Google Shape;217;p43"/>
          <p:cNvPicPr preferRelativeResize="0"/>
          <p:nvPr/>
        </p:nvPicPr>
        <p:blipFill>
          <a:blip r:embed="rId4">
            <a:alphaModFix/>
          </a:blip>
          <a:stretch>
            <a:fillRect/>
          </a:stretch>
        </p:blipFill>
        <p:spPr>
          <a:xfrm>
            <a:off x="4065886" y="152400"/>
            <a:ext cx="4925714" cy="25181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44"/>
          <p:cNvPicPr preferRelativeResize="0"/>
          <p:nvPr/>
        </p:nvPicPr>
        <p:blipFill>
          <a:blip r:embed="rId3">
            <a:alphaModFix/>
          </a:blip>
          <a:stretch>
            <a:fillRect/>
          </a:stretch>
        </p:blipFill>
        <p:spPr>
          <a:xfrm>
            <a:off x="152400" y="152400"/>
            <a:ext cx="5000249" cy="4286900"/>
          </a:xfrm>
          <a:prstGeom prst="rect">
            <a:avLst/>
          </a:prstGeom>
          <a:noFill/>
          <a:ln>
            <a:noFill/>
          </a:ln>
        </p:spPr>
      </p:pic>
      <p:pic>
        <p:nvPicPr>
          <p:cNvPr id="223" name="Google Shape;223;p44"/>
          <p:cNvPicPr preferRelativeResize="0"/>
          <p:nvPr/>
        </p:nvPicPr>
        <p:blipFill>
          <a:blip r:embed="rId4">
            <a:alphaModFix/>
          </a:blip>
          <a:stretch>
            <a:fillRect/>
          </a:stretch>
        </p:blipFill>
        <p:spPr>
          <a:xfrm>
            <a:off x="5374475" y="152400"/>
            <a:ext cx="3617126" cy="4798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